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693400" cy="7562850"/>
  <p:notesSz cx="10693400" cy="75628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35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548" y="2773046"/>
            <a:ext cx="7718861" cy="2495345"/>
          </a:xfrm>
        </p:spPr>
        <p:txBody>
          <a:bodyPr anchor="b">
            <a:normAutofit/>
          </a:bodyPr>
          <a:lstStyle>
            <a:lvl1pPr>
              <a:defRPr sz="59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1548" y="5268389"/>
            <a:ext cx="7718861" cy="12420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4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1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5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3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8"/>
          <p:cNvSpPr/>
          <p:nvPr/>
        </p:nvSpPr>
        <p:spPr bwMode="auto">
          <a:xfrm>
            <a:off x="-37093" y="4765277"/>
            <a:ext cx="1631928" cy="86213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5066" y="4995078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74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547" y="672254"/>
            <a:ext cx="7708960" cy="3437402"/>
          </a:xfrm>
        </p:spPr>
        <p:txBody>
          <a:bodyPr anchor="ctr">
            <a:normAutofit/>
          </a:bodyPr>
          <a:lstStyle>
            <a:lvl1pPr algn="l">
              <a:defRPr sz="529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1547" y="4801545"/>
            <a:ext cx="7708960" cy="1715772"/>
          </a:xfrm>
        </p:spPr>
        <p:txBody>
          <a:bodyPr anchor="ctr">
            <a:normAutofit/>
          </a:bodyPr>
          <a:lstStyle>
            <a:lvl1pPr marL="0" indent="0" algn="l">
              <a:buNone/>
              <a:defRPr sz="198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8" y="3491976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7853" y="3577566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26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8889" y="672254"/>
            <a:ext cx="7144823" cy="3193203"/>
          </a:xfrm>
        </p:spPr>
        <p:txBody>
          <a:bodyPr anchor="ctr">
            <a:normAutofit/>
          </a:bodyPr>
          <a:lstStyle>
            <a:lvl1pPr algn="l">
              <a:defRPr sz="529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25345" y="3865457"/>
            <a:ext cx="6611908" cy="42015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4200" indent="0">
              <a:buFontTx/>
              <a:buNone/>
              <a:defRPr/>
            </a:lvl2pPr>
            <a:lvl3pPr marL="1008400" indent="0">
              <a:buFontTx/>
              <a:buNone/>
              <a:defRPr/>
            </a:lvl3pPr>
            <a:lvl4pPr marL="1512600" indent="0">
              <a:buFontTx/>
              <a:buNone/>
              <a:defRPr/>
            </a:lvl4pPr>
            <a:lvl5pPr marL="201680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1547" y="4801545"/>
            <a:ext cx="7708960" cy="1715772"/>
          </a:xfrm>
        </p:spPr>
        <p:txBody>
          <a:bodyPr anchor="ctr">
            <a:normAutofit/>
          </a:bodyPr>
          <a:lstStyle>
            <a:lvl1pPr marL="0" indent="0" algn="l">
              <a:buNone/>
              <a:defRPr sz="198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68" y="3491976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7853" y="3577566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114726" y="714606"/>
            <a:ext cx="534809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/>
          <a:p>
            <a:pPr lvl="0"/>
            <a:r>
              <a:rPr lang="en-US" sz="8822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53816" y="3203907"/>
            <a:ext cx="534809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/>
          <a:p>
            <a:pPr lvl="0"/>
            <a:r>
              <a:rPr lang="en-US" sz="8822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4608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547" y="2689015"/>
            <a:ext cx="7708960" cy="3004899"/>
          </a:xfrm>
        </p:spPr>
        <p:txBody>
          <a:bodyPr anchor="b">
            <a:normAutofit/>
          </a:bodyPr>
          <a:lstStyle>
            <a:lvl1pPr algn="l">
              <a:defRPr sz="529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1547" y="5714153"/>
            <a:ext cx="7708960" cy="80461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8" y="5415367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7853" y="5495239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13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58889" y="672254"/>
            <a:ext cx="7144823" cy="3193203"/>
          </a:xfrm>
        </p:spPr>
        <p:txBody>
          <a:bodyPr anchor="ctr">
            <a:normAutofit/>
          </a:bodyPr>
          <a:lstStyle>
            <a:lvl1pPr algn="l">
              <a:defRPr sz="529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71546" y="4789805"/>
            <a:ext cx="7821586" cy="9243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7">
                <a:solidFill>
                  <a:schemeClr val="accent1"/>
                </a:solidFill>
              </a:defRPr>
            </a:lvl1pPr>
            <a:lvl2pPr marL="504200" indent="0">
              <a:buFontTx/>
              <a:buNone/>
              <a:defRPr/>
            </a:lvl2pPr>
            <a:lvl3pPr marL="1008400" indent="0">
              <a:buFontTx/>
              <a:buNone/>
              <a:defRPr/>
            </a:lvl3pPr>
            <a:lvl4pPr marL="1512600" indent="0">
              <a:buFontTx/>
              <a:buNone/>
              <a:defRPr/>
            </a:lvl4pPr>
            <a:lvl5pPr marL="201680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1546" y="5714153"/>
            <a:ext cx="7821586" cy="80461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68" y="5415367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7853" y="5495239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2114726" y="714606"/>
            <a:ext cx="534809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/>
          <a:p>
            <a:pPr lvl="0"/>
            <a:r>
              <a:rPr lang="en-US" sz="8822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53816" y="3203907"/>
            <a:ext cx="534809" cy="644878"/>
          </a:xfrm>
          <a:prstGeom prst="rect">
            <a:avLst/>
          </a:prstGeom>
        </p:spPr>
        <p:txBody>
          <a:bodyPr vert="horz" lIns="100838" tIns="50419" rIns="100838" bIns="50419" rtlCol="0" anchor="ctr">
            <a:noAutofit/>
          </a:bodyPr>
          <a:lstStyle/>
          <a:p>
            <a:pPr lvl="0"/>
            <a:r>
              <a:rPr lang="en-US" sz="8822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8444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548" y="691891"/>
            <a:ext cx="7708959" cy="3176022"/>
          </a:xfrm>
        </p:spPr>
        <p:txBody>
          <a:bodyPr anchor="ctr">
            <a:normAutofit/>
          </a:bodyPr>
          <a:lstStyle>
            <a:lvl1pPr algn="l">
              <a:defRPr sz="529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71547" y="4789805"/>
            <a:ext cx="7708960" cy="9243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7">
                <a:solidFill>
                  <a:schemeClr val="accent1"/>
                </a:solidFill>
              </a:defRPr>
            </a:lvl1pPr>
            <a:lvl2pPr marL="504200" indent="0">
              <a:buFontTx/>
              <a:buNone/>
              <a:defRPr/>
            </a:lvl2pPr>
            <a:lvl3pPr marL="1008400" indent="0">
              <a:buFontTx/>
              <a:buNone/>
              <a:defRPr/>
            </a:lvl3pPr>
            <a:lvl4pPr marL="1512600" indent="0">
              <a:buFontTx/>
              <a:buNone/>
              <a:defRPr/>
            </a:lvl4pPr>
            <a:lvl5pPr marL="201680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1547" y="5714153"/>
            <a:ext cx="7708960" cy="80461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8" y="5415367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7853" y="5495239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765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8" y="784289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469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44065" y="691890"/>
            <a:ext cx="1936754" cy="5826876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548" y="691890"/>
            <a:ext cx="5515507" cy="58268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8" y="784289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4805" y="688255"/>
            <a:ext cx="7705702" cy="1412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547" y="2352886"/>
            <a:ext cx="7708960" cy="41658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8" y="784289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83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547" y="2287781"/>
            <a:ext cx="7708960" cy="1619760"/>
          </a:xfrm>
        </p:spPr>
        <p:txBody>
          <a:bodyPr anchor="b"/>
          <a:lstStyle>
            <a:lvl1pPr algn="l">
              <a:defRPr sz="441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1547" y="3949488"/>
            <a:ext cx="7708960" cy="948830"/>
          </a:xfrm>
        </p:spPr>
        <p:txBody>
          <a:bodyPr anchor="t"/>
          <a:lstStyle>
            <a:lvl1pPr marL="0" indent="0" algn="l">
              <a:buNone/>
              <a:defRPr sz="220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8" y="3491976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7853" y="3577566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09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548" y="2356312"/>
            <a:ext cx="3739335" cy="415460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684" y="2356312"/>
            <a:ext cx="3738823" cy="415460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68" y="784289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7853" y="868750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85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203" y="2455474"/>
            <a:ext cx="3361680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1546" y="3090963"/>
            <a:ext cx="3739336" cy="34249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4559" y="2451914"/>
            <a:ext cx="3360093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7483" y="3087404"/>
            <a:ext cx="3737170" cy="34249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8" y="784289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7853" y="868750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328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4804" y="688255"/>
            <a:ext cx="7705703" cy="1412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68" y="784289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56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68" y="784289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54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547" y="491936"/>
            <a:ext cx="3075152" cy="1076655"/>
          </a:xfrm>
        </p:spPr>
        <p:txBody>
          <a:bodyPr anchor="b"/>
          <a:lstStyle>
            <a:lvl1pPr algn="l">
              <a:defRPr sz="220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7253" y="491938"/>
            <a:ext cx="4433254" cy="59715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1547" y="1762915"/>
            <a:ext cx="3075152" cy="4700520"/>
          </a:xfrm>
        </p:spPr>
        <p:txBody>
          <a:bodyPr/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8" y="784289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39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547" y="5293995"/>
            <a:ext cx="7708960" cy="624986"/>
          </a:xfrm>
        </p:spPr>
        <p:txBody>
          <a:bodyPr anchor="b">
            <a:normAutofit/>
          </a:bodyPr>
          <a:lstStyle>
            <a:lvl1pPr algn="l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71547" y="700225"/>
            <a:ext cx="7708960" cy="4251175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1547" y="5918981"/>
            <a:ext cx="7708960" cy="544455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8" y="5415367"/>
            <a:ext cx="1588522" cy="560217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7853" y="5495239"/>
            <a:ext cx="684099" cy="40265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47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52095"/>
            <a:ext cx="2316903" cy="7320931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3881" y="314"/>
            <a:ext cx="2283074" cy="7557301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213868" cy="75628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4804" y="688255"/>
            <a:ext cx="7705703" cy="1412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1547" y="2352887"/>
            <a:ext cx="7708960" cy="4285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9390" y="6765641"/>
            <a:ext cx="896239" cy="4082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546" y="6766434"/>
            <a:ext cx="66851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97853" y="868750"/>
            <a:ext cx="68409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6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45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504200" rtl="0" eaLnBrk="1" latinLnBrk="0" hangingPunct="1">
        <a:spcBef>
          <a:spcPct val="0"/>
        </a:spcBef>
        <a:buNone/>
        <a:defRPr sz="397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8150" indent="-37815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Font typeface="Wingdings 3" charset="2"/>
        <a:buChar char=""/>
        <a:defRPr sz="198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9325" indent="-315125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Font typeface="Wingdings 3" charset="2"/>
        <a:buChar char="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60500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Font typeface="Wingdings 3" charset="2"/>
        <a:buChar char="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47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89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31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73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815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57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4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6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10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52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4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6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0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png"/><Relationship Id="rId7" Type="http://schemas.openxmlformats.org/officeDocument/2006/relationships/image" Target="../media/image67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56.png"/><Relationship Id="rId7" Type="http://schemas.openxmlformats.org/officeDocument/2006/relationships/image" Target="../media/image76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740" y="1977727"/>
            <a:ext cx="2761615" cy="3313429"/>
          </a:xfrm>
          <a:custGeom>
            <a:avLst/>
            <a:gdLst/>
            <a:ahLst/>
            <a:cxnLst/>
            <a:rect l="l" t="t" r="r" b="b"/>
            <a:pathLst>
              <a:path w="2761615" h="3313429">
                <a:moveTo>
                  <a:pt x="0" y="0"/>
                </a:moveTo>
                <a:lnTo>
                  <a:pt x="2761488" y="0"/>
                </a:lnTo>
                <a:lnTo>
                  <a:pt x="2761488" y="3313176"/>
                </a:lnTo>
                <a:lnTo>
                  <a:pt x="0" y="3313176"/>
                </a:lnTo>
                <a:lnTo>
                  <a:pt x="0" y="0"/>
                </a:lnTo>
                <a:close/>
              </a:path>
            </a:pathLst>
          </a:custGeom>
          <a:solidFill>
            <a:srgbClr val="759AA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09950" y="2063496"/>
            <a:ext cx="0" cy="3017520"/>
          </a:xfrm>
          <a:custGeom>
            <a:avLst/>
            <a:gdLst/>
            <a:ahLst/>
            <a:cxnLst/>
            <a:rect l="l" t="t" r="r" b="b"/>
            <a:pathLst>
              <a:path h="3017520">
                <a:moveTo>
                  <a:pt x="0" y="0"/>
                </a:moveTo>
                <a:lnTo>
                  <a:pt x="0" y="3017520"/>
                </a:lnTo>
              </a:path>
            </a:pathLst>
          </a:custGeom>
          <a:ln w="19812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2668" y="2065020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>
                <a:moveTo>
                  <a:pt x="0" y="0"/>
                </a:moveTo>
                <a:lnTo>
                  <a:pt x="2651760" y="0"/>
                </a:lnTo>
              </a:path>
            </a:pathLst>
          </a:custGeom>
          <a:ln w="21336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2668" y="5085588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>
                <a:moveTo>
                  <a:pt x="0" y="0"/>
                </a:moveTo>
                <a:lnTo>
                  <a:pt x="2651760" y="0"/>
                </a:lnTo>
              </a:path>
            </a:pathLst>
          </a:custGeom>
          <a:ln w="21336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7735" y="848742"/>
            <a:ext cx="4221194" cy="4532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839174" y="5551446"/>
            <a:ext cx="18497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2668" y="2282952"/>
            <a:ext cx="2535935" cy="923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1060" y="2505213"/>
            <a:ext cx="2116836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060" y="2865120"/>
            <a:ext cx="1615440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72668" y="3149637"/>
            <a:ext cx="262763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5"/>
              </a:spcBef>
            </a:pPr>
            <a:r>
              <a:rPr lang="en-IN" sz="2000" spc="-305" dirty="0">
                <a:solidFill>
                  <a:srgbClr val="FFFFFF"/>
                </a:solidFill>
              </a:rPr>
              <a:t>AB</a:t>
            </a:r>
            <a:r>
              <a:rPr sz="2000" spc="-35" dirty="0">
                <a:solidFill>
                  <a:srgbClr val="FFFFFF"/>
                </a:solidFill>
              </a:rPr>
              <a:t>Company</a:t>
            </a:r>
            <a:r>
              <a:rPr sz="2000" spc="-25" dirty="0">
                <a:solidFill>
                  <a:srgbClr val="FFFFFF"/>
                </a:solidFill>
              </a:rPr>
              <a:t> </a:t>
            </a:r>
            <a:r>
              <a:rPr sz="2000" spc="-100" dirty="0">
                <a:solidFill>
                  <a:srgbClr val="FFFFFF"/>
                </a:solidFill>
              </a:rPr>
              <a:t>Limited</a:t>
            </a:r>
            <a:br>
              <a:rPr lang="en-IN" sz="2000" spc="-100" dirty="0">
                <a:solidFill>
                  <a:srgbClr val="FFFFFF"/>
                </a:solidFill>
              </a:rPr>
            </a:br>
            <a:br>
              <a:rPr lang="en-IN" sz="2000" spc="-100" dirty="0">
                <a:solidFill>
                  <a:srgbClr val="FFFFFF"/>
                </a:solidFill>
              </a:rPr>
            </a:br>
            <a:r>
              <a:rPr lang="en-IN" sz="2000" spc="-100" dirty="0">
                <a:solidFill>
                  <a:srgbClr val="FFFFFF"/>
                </a:solidFill>
              </a:rPr>
              <a:t>BY:</a:t>
            </a:r>
            <a:br>
              <a:rPr lang="en-IN" sz="2000" spc="-100" dirty="0">
                <a:solidFill>
                  <a:srgbClr val="FFFFFF"/>
                </a:solidFill>
              </a:rPr>
            </a:br>
            <a:r>
              <a:rPr lang="en-IN" sz="2000" spc="-100" dirty="0">
                <a:solidFill>
                  <a:srgbClr val="FFFFFF"/>
                </a:solidFill>
              </a:rPr>
              <a:t>Hrishita Goyal</a:t>
            </a:r>
            <a:endParaRPr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E2634-0AC4-4BBA-B691-42BDEA730EBC}"/>
              </a:ext>
            </a:extLst>
          </p:cNvPr>
          <p:cNvSpPr/>
          <p:nvPr/>
        </p:nvSpPr>
        <p:spPr>
          <a:xfrm>
            <a:off x="8831785" y="2442184"/>
            <a:ext cx="1772715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b="1" spc="-5" dirty="0">
                <a:latin typeface="Times New Roman"/>
                <a:cs typeface="Times New Roman"/>
              </a:rPr>
              <a:t>1.Manhattan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b="1" spc="-50" dirty="0">
                <a:latin typeface="Times New Roman"/>
                <a:cs typeface="Times New Roman"/>
              </a:rPr>
              <a:t>2.Brooklyn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b="1" spc="20" dirty="0">
                <a:latin typeface="Times New Roman"/>
                <a:cs typeface="Times New Roman"/>
              </a:rPr>
              <a:t>3.</a:t>
            </a:r>
            <a:r>
              <a:rPr lang="en-IN" b="1" spc="-15" dirty="0">
                <a:latin typeface="Times New Roman"/>
                <a:cs typeface="Times New Roman"/>
              </a:rPr>
              <a:t>Queens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b="1" spc="-45" dirty="0">
                <a:latin typeface="Times New Roman"/>
                <a:cs typeface="Times New Roman"/>
              </a:rPr>
              <a:t>4.The</a:t>
            </a:r>
            <a:r>
              <a:rPr lang="en-IN" b="1" spc="80" dirty="0">
                <a:latin typeface="Times New Roman"/>
                <a:cs typeface="Times New Roman"/>
              </a:rPr>
              <a:t> </a:t>
            </a:r>
            <a:r>
              <a:rPr lang="en-IN" b="1" spc="-65" dirty="0">
                <a:latin typeface="Times New Roman"/>
                <a:cs typeface="Times New Roman"/>
              </a:rPr>
              <a:t>Bronx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b="1" spc="20" dirty="0">
                <a:latin typeface="Times New Roman"/>
                <a:cs typeface="Times New Roman"/>
              </a:rPr>
              <a:t>5.</a:t>
            </a:r>
            <a:r>
              <a:rPr lang="en-IN" b="1" spc="10" dirty="0">
                <a:latin typeface="Times New Roman"/>
                <a:cs typeface="Times New Roman"/>
              </a:rPr>
              <a:t>Staten</a:t>
            </a:r>
            <a:r>
              <a:rPr lang="en-IN" b="1" spc="-20" dirty="0">
                <a:latin typeface="Times New Roman"/>
                <a:cs typeface="Times New Roman"/>
              </a:rPr>
              <a:t> </a:t>
            </a:r>
            <a:r>
              <a:rPr lang="en-IN" b="1" spc="-30" dirty="0">
                <a:latin typeface="Times New Roman"/>
                <a:cs typeface="Times New Roman"/>
              </a:rPr>
              <a:t>Island</a:t>
            </a:r>
            <a:endParaRPr lang="en-IN" b="1" dirty="0">
              <a:latin typeface="Times New Roman"/>
              <a:cs typeface="Times New Roman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78259D-8B4E-42DC-8ED4-619D7A2A8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5526418"/>
            <a:ext cx="3429000" cy="1920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1736" y="1301496"/>
            <a:ext cx="358292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63156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48143" y="1321308"/>
            <a:ext cx="215265" cy="285115"/>
          </a:xfrm>
          <a:custGeom>
            <a:avLst/>
            <a:gdLst/>
            <a:ahLst/>
            <a:cxnLst/>
            <a:rect l="l" t="t" r="r" b="b"/>
            <a:pathLst>
              <a:path w="215265" h="285115">
                <a:moveTo>
                  <a:pt x="214884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4968" y="71628"/>
                </a:lnTo>
                <a:lnTo>
                  <a:pt x="51816" y="164592"/>
                </a:lnTo>
                <a:lnTo>
                  <a:pt x="214884" y="164592"/>
                </a:lnTo>
                <a:lnTo>
                  <a:pt x="214884" y="216408"/>
                </a:lnTo>
                <a:close/>
              </a:path>
              <a:path w="21526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526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0523" y="1313688"/>
            <a:ext cx="230504" cy="299085"/>
          </a:xfrm>
          <a:custGeom>
            <a:avLst/>
            <a:gdLst/>
            <a:ahLst/>
            <a:cxnLst/>
            <a:rect l="l" t="t" r="r" b="b"/>
            <a:pathLst>
              <a:path w="230504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8684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7620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30504" h="299084">
                <a:moveTo>
                  <a:pt x="216408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6596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6596" y="164592"/>
                </a:lnTo>
                <a:lnTo>
                  <a:pt x="202692" y="172212"/>
                </a:lnTo>
                <a:lnTo>
                  <a:pt x="216408" y="172212"/>
                </a:lnTo>
                <a:lnTo>
                  <a:pt x="216408" y="178308"/>
                </a:lnTo>
                <a:close/>
              </a:path>
              <a:path w="230504" h="299084">
                <a:moveTo>
                  <a:pt x="202692" y="13716"/>
                </a:moveTo>
                <a:lnTo>
                  <a:pt x="196596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30504" h="299084">
                <a:moveTo>
                  <a:pt x="142031" y="13716"/>
                </a:moveTo>
                <a:lnTo>
                  <a:pt x="138684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30504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30504" h="299084">
                <a:moveTo>
                  <a:pt x="137160" y="178308"/>
                </a:moveTo>
                <a:lnTo>
                  <a:pt x="56388" y="178308"/>
                </a:lnTo>
                <a:lnTo>
                  <a:pt x="53340" y="175260"/>
                </a:lnTo>
                <a:lnTo>
                  <a:pt x="51816" y="172212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8016" y="73152"/>
                </a:lnTo>
                <a:lnTo>
                  <a:pt x="131064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7722"/>
                </a:lnTo>
                <a:lnTo>
                  <a:pt x="73643" y="164592"/>
                </a:lnTo>
                <a:lnTo>
                  <a:pt x="59436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30504" h="299084">
                <a:moveTo>
                  <a:pt x="126492" y="97722"/>
                </a:moveTo>
                <a:lnTo>
                  <a:pt x="126492" y="79248"/>
                </a:lnTo>
                <a:lnTo>
                  <a:pt x="133525" y="84875"/>
                </a:lnTo>
                <a:lnTo>
                  <a:pt x="132588" y="85344"/>
                </a:lnTo>
                <a:lnTo>
                  <a:pt x="136275" y="85344"/>
                </a:lnTo>
                <a:lnTo>
                  <a:pt x="126492" y="97722"/>
                </a:lnTo>
                <a:close/>
              </a:path>
              <a:path w="230504" h="299084">
                <a:moveTo>
                  <a:pt x="133525" y="84875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8684" y="82296"/>
                </a:lnTo>
                <a:lnTo>
                  <a:pt x="133525" y="84875"/>
                </a:lnTo>
                <a:close/>
              </a:path>
              <a:path w="230504" h="299084">
                <a:moveTo>
                  <a:pt x="136275" y="85344"/>
                </a:moveTo>
                <a:lnTo>
                  <a:pt x="134112" y="85344"/>
                </a:lnTo>
                <a:lnTo>
                  <a:pt x="133525" y="84875"/>
                </a:lnTo>
                <a:lnTo>
                  <a:pt x="138684" y="82296"/>
                </a:lnTo>
                <a:lnTo>
                  <a:pt x="136275" y="85344"/>
                </a:lnTo>
                <a:close/>
              </a:path>
              <a:path w="230504" h="299084">
                <a:moveTo>
                  <a:pt x="126492" y="172212"/>
                </a:moveTo>
                <a:lnTo>
                  <a:pt x="126492" y="97722"/>
                </a:lnTo>
                <a:lnTo>
                  <a:pt x="138684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4112" y="164592"/>
                </a:lnTo>
                <a:lnTo>
                  <a:pt x="126492" y="172212"/>
                </a:lnTo>
                <a:close/>
              </a:path>
              <a:path w="230504" h="299084">
                <a:moveTo>
                  <a:pt x="134112" y="85344"/>
                </a:moveTo>
                <a:lnTo>
                  <a:pt x="132588" y="85344"/>
                </a:lnTo>
                <a:lnTo>
                  <a:pt x="133525" y="84875"/>
                </a:lnTo>
                <a:lnTo>
                  <a:pt x="134112" y="85344"/>
                </a:lnTo>
                <a:close/>
              </a:path>
              <a:path w="230504" h="299084">
                <a:moveTo>
                  <a:pt x="64008" y="176784"/>
                </a:moveTo>
                <a:lnTo>
                  <a:pt x="59436" y="164592"/>
                </a:lnTo>
                <a:lnTo>
                  <a:pt x="73643" y="164592"/>
                </a:lnTo>
                <a:lnTo>
                  <a:pt x="64008" y="176784"/>
                </a:lnTo>
                <a:close/>
              </a:path>
              <a:path w="230504" h="299084">
                <a:moveTo>
                  <a:pt x="138684" y="176784"/>
                </a:moveTo>
                <a:lnTo>
                  <a:pt x="64008" y="176784"/>
                </a:lnTo>
                <a:lnTo>
                  <a:pt x="73643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30504" h="299084">
                <a:moveTo>
                  <a:pt x="140208" y="172212"/>
                </a:moveTo>
                <a:lnTo>
                  <a:pt x="126492" y="172212"/>
                </a:lnTo>
                <a:lnTo>
                  <a:pt x="134112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30504" h="299084">
                <a:moveTo>
                  <a:pt x="202692" y="172212"/>
                </a:moveTo>
                <a:lnTo>
                  <a:pt x="196596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30504" h="299084">
                <a:moveTo>
                  <a:pt x="230124" y="178308"/>
                </a:moveTo>
                <a:lnTo>
                  <a:pt x="222504" y="178308"/>
                </a:lnTo>
                <a:lnTo>
                  <a:pt x="216408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7076" y="164592"/>
                </a:lnTo>
                <a:lnTo>
                  <a:pt x="230124" y="167640"/>
                </a:lnTo>
                <a:lnTo>
                  <a:pt x="230124" y="178308"/>
                </a:lnTo>
                <a:close/>
              </a:path>
              <a:path w="230504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30504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30504" h="299084">
                <a:moveTo>
                  <a:pt x="216408" y="224028"/>
                </a:moveTo>
                <a:lnTo>
                  <a:pt x="216408" y="172212"/>
                </a:lnTo>
                <a:lnTo>
                  <a:pt x="222504" y="178308"/>
                </a:lnTo>
                <a:lnTo>
                  <a:pt x="230124" y="178308"/>
                </a:lnTo>
                <a:lnTo>
                  <a:pt x="230124" y="216408"/>
                </a:lnTo>
                <a:lnTo>
                  <a:pt x="222504" y="216408"/>
                </a:lnTo>
                <a:lnTo>
                  <a:pt x="216408" y="224028"/>
                </a:lnTo>
                <a:close/>
              </a:path>
              <a:path w="230504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30504" h="299084">
                <a:moveTo>
                  <a:pt x="13716" y="224028"/>
                </a:moveTo>
                <a:lnTo>
                  <a:pt x="7620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30504" h="299084">
                <a:moveTo>
                  <a:pt x="140208" y="230124"/>
                </a:moveTo>
                <a:lnTo>
                  <a:pt x="134112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6408" y="216408"/>
                </a:lnTo>
                <a:lnTo>
                  <a:pt x="216408" y="224028"/>
                </a:lnTo>
                <a:lnTo>
                  <a:pt x="202692" y="224028"/>
                </a:lnTo>
                <a:lnTo>
                  <a:pt x="196596" y="230124"/>
                </a:lnTo>
                <a:lnTo>
                  <a:pt x="202692" y="230124"/>
                </a:lnTo>
                <a:lnTo>
                  <a:pt x="202692" y="284988"/>
                </a:lnTo>
                <a:lnTo>
                  <a:pt x="196596" y="284988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27076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6408" y="224028"/>
                </a:lnTo>
                <a:lnTo>
                  <a:pt x="222504" y="216408"/>
                </a:lnTo>
                <a:lnTo>
                  <a:pt x="230124" y="216408"/>
                </a:lnTo>
                <a:lnTo>
                  <a:pt x="230124" y="227076"/>
                </a:lnTo>
                <a:lnTo>
                  <a:pt x="227076" y="230124"/>
                </a:lnTo>
                <a:close/>
              </a:path>
              <a:path w="230504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4112" y="230124"/>
                </a:lnTo>
                <a:lnTo>
                  <a:pt x="140208" y="230124"/>
                </a:lnTo>
                <a:lnTo>
                  <a:pt x="140208" y="284988"/>
                </a:lnTo>
                <a:lnTo>
                  <a:pt x="134112" y="284988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30504" h="299084">
                <a:moveTo>
                  <a:pt x="202692" y="230124"/>
                </a:moveTo>
                <a:lnTo>
                  <a:pt x="196596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30504" h="299084">
                <a:moveTo>
                  <a:pt x="140208" y="292608"/>
                </a:moveTo>
                <a:lnTo>
                  <a:pt x="134112" y="284988"/>
                </a:lnTo>
                <a:lnTo>
                  <a:pt x="140208" y="284988"/>
                </a:lnTo>
                <a:lnTo>
                  <a:pt x="140208" y="292608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8"/>
                </a:lnTo>
                <a:lnTo>
                  <a:pt x="188976" y="284988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02692" y="292608"/>
                </a:moveTo>
                <a:lnTo>
                  <a:pt x="188976" y="292608"/>
                </a:lnTo>
                <a:lnTo>
                  <a:pt x="196596" y="284988"/>
                </a:lnTo>
                <a:lnTo>
                  <a:pt x="202692" y="284988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08239"/>
            <a:ext cx="8046720" cy="17303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45" dirty="0">
                <a:latin typeface="Times New Roman"/>
                <a:cs typeface="Times New Roman"/>
              </a:rPr>
              <a:t>Data </a:t>
            </a:r>
            <a:r>
              <a:rPr sz="2000" spc="-65" dirty="0">
                <a:latin typeface="Times New Roman"/>
                <a:cs typeface="Times New Roman"/>
              </a:rPr>
              <a:t>from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foursquare.com</a:t>
            </a: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99800"/>
              </a:lnSpc>
              <a:spcBef>
                <a:spcPts val="484"/>
              </a:spcBef>
            </a:pPr>
            <a:r>
              <a:rPr sz="2000" spc="-45" dirty="0">
                <a:latin typeface="Times New Roman"/>
                <a:cs typeface="Times New Roman"/>
              </a:rPr>
              <a:t>Newyork </a:t>
            </a:r>
            <a:r>
              <a:rPr sz="2000" spc="-60" dirty="0">
                <a:latin typeface="Times New Roman"/>
                <a:cs typeface="Times New Roman"/>
              </a:rPr>
              <a:t>city </a:t>
            </a:r>
            <a:r>
              <a:rPr sz="2000" spc="25" dirty="0">
                <a:latin typeface="Times New Roman"/>
                <a:cs typeface="Times New Roman"/>
              </a:rPr>
              <a:t>geographical </a:t>
            </a:r>
            <a:r>
              <a:rPr sz="2000" spc="-5" dirty="0">
                <a:latin typeface="Times New Roman"/>
                <a:cs typeface="Times New Roman"/>
              </a:rPr>
              <a:t>coordinates </a:t>
            </a:r>
            <a:r>
              <a:rPr sz="2000" spc="125" dirty="0">
                <a:latin typeface="Times New Roman"/>
                <a:cs typeface="Times New Roman"/>
              </a:rPr>
              <a:t>data </a:t>
            </a:r>
            <a:r>
              <a:rPr sz="2000" spc="-120" dirty="0">
                <a:latin typeface="Times New Roman"/>
                <a:cs typeface="Times New Roman"/>
              </a:rPr>
              <a:t>will </a:t>
            </a:r>
            <a:r>
              <a:rPr sz="2000" spc="114" dirty="0">
                <a:latin typeface="Times New Roman"/>
                <a:cs typeface="Times New Roman"/>
              </a:rPr>
              <a:t>be </a:t>
            </a:r>
            <a:r>
              <a:rPr sz="2000" spc="-35" dirty="0">
                <a:latin typeface="Times New Roman"/>
                <a:cs typeface="Times New Roman"/>
              </a:rPr>
              <a:t>utilized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-60" dirty="0">
                <a:latin typeface="Times New Roman"/>
                <a:cs typeface="Times New Roman"/>
              </a:rPr>
              <a:t>input </a:t>
            </a: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spc="-15" dirty="0">
                <a:latin typeface="Times New Roman"/>
                <a:cs typeface="Times New Roman"/>
              </a:rPr>
              <a:t>the  </a:t>
            </a:r>
            <a:r>
              <a:rPr sz="2000" spc="-25" dirty="0">
                <a:latin typeface="Times New Roman"/>
                <a:cs typeface="Times New Roman"/>
              </a:rPr>
              <a:t>Foursquare </a:t>
            </a:r>
            <a:r>
              <a:rPr sz="2000" spc="-160" dirty="0">
                <a:latin typeface="Times New Roman"/>
                <a:cs typeface="Times New Roman"/>
              </a:rPr>
              <a:t>API, </a:t>
            </a:r>
            <a:r>
              <a:rPr sz="2000" spc="15" dirty="0">
                <a:latin typeface="Times New Roman"/>
                <a:cs typeface="Times New Roman"/>
              </a:rPr>
              <a:t>that </a:t>
            </a:r>
            <a:r>
              <a:rPr sz="2000" spc="-120" dirty="0">
                <a:latin typeface="Times New Roman"/>
                <a:cs typeface="Times New Roman"/>
              </a:rPr>
              <a:t>will </a:t>
            </a:r>
            <a:r>
              <a:rPr sz="2000" spc="105" dirty="0">
                <a:latin typeface="Times New Roman"/>
                <a:cs typeface="Times New Roman"/>
              </a:rPr>
              <a:t>be </a:t>
            </a:r>
            <a:r>
              <a:rPr sz="2000" spc="45" dirty="0">
                <a:latin typeface="Times New Roman"/>
                <a:cs typeface="Times New Roman"/>
              </a:rPr>
              <a:t>leveraged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60" dirty="0">
                <a:latin typeface="Times New Roman"/>
                <a:cs typeface="Times New Roman"/>
              </a:rPr>
              <a:t>provision </a:t>
            </a:r>
            <a:r>
              <a:rPr sz="2000" spc="-50" dirty="0">
                <a:latin typeface="Times New Roman"/>
                <a:cs typeface="Times New Roman"/>
              </a:rPr>
              <a:t>venues </a:t>
            </a:r>
            <a:r>
              <a:rPr sz="2000" spc="-45" dirty="0">
                <a:latin typeface="Times New Roman"/>
                <a:cs typeface="Times New Roman"/>
              </a:rPr>
              <a:t>information </a:t>
            </a: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spc="35" dirty="0">
                <a:latin typeface="Times New Roman"/>
                <a:cs typeface="Times New Roman"/>
              </a:rPr>
              <a:t>each  </a:t>
            </a:r>
            <a:r>
              <a:rPr sz="2000" spc="-5" dirty="0">
                <a:latin typeface="Times New Roman"/>
                <a:cs typeface="Times New Roman"/>
              </a:rPr>
              <a:t>neighborhood.We </a:t>
            </a:r>
            <a:r>
              <a:rPr sz="2000" spc="-114" dirty="0">
                <a:latin typeface="Times New Roman"/>
                <a:cs typeface="Times New Roman"/>
              </a:rPr>
              <a:t>will </a:t>
            </a:r>
            <a:r>
              <a:rPr sz="2000" spc="-45" dirty="0">
                <a:latin typeface="Times New Roman"/>
                <a:cs typeface="Times New Roman"/>
              </a:rPr>
              <a:t>use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25" dirty="0">
                <a:latin typeface="Times New Roman"/>
                <a:cs typeface="Times New Roman"/>
              </a:rPr>
              <a:t>Foursquare </a:t>
            </a:r>
            <a:r>
              <a:rPr sz="2000" spc="-190" dirty="0">
                <a:latin typeface="Times New Roman"/>
                <a:cs typeface="Times New Roman"/>
              </a:rPr>
              <a:t>API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20" dirty="0">
                <a:latin typeface="Times New Roman"/>
                <a:cs typeface="Times New Roman"/>
              </a:rPr>
              <a:t>explore </a:t>
            </a:r>
            <a:r>
              <a:rPr sz="2000" spc="-15" dirty="0">
                <a:latin typeface="Times New Roman"/>
                <a:cs typeface="Times New Roman"/>
              </a:rPr>
              <a:t>neighborhoods </a:t>
            </a:r>
            <a:r>
              <a:rPr sz="2000" spc="-125" dirty="0">
                <a:latin typeface="Times New Roman"/>
                <a:cs typeface="Times New Roman"/>
              </a:rPr>
              <a:t>in </a:t>
            </a:r>
            <a:r>
              <a:rPr sz="2000" spc="-50" dirty="0">
                <a:latin typeface="Times New Roman"/>
                <a:cs typeface="Times New Roman"/>
              </a:rPr>
              <a:t>New  </a:t>
            </a:r>
            <a:r>
              <a:rPr sz="2000" spc="-145" dirty="0">
                <a:latin typeface="Times New Roman"/>
                <a:cs typeface="Times New Roman"/>
              </a:rPr>
              <a:t>York </a:t>
            </a:r>
            <a:r>
              <a:rPr sz="2000" spc="-90" dirty="0">
                <a:latin typeface="Times New Roman"/>
                <a:cs typeface="Times New Roman"/>
              </a:rPr>
              <a:t>City. </a:t>
            </a:r>
            <a:r>
              <a:rPr sz="2000" spc="-120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below </a:t>
            </a:r>
            <a:r>
              <a:rPr sz="2000" spc="-114" dirty="0">
                <a:latin typeface="Times New Roman"/>
                <a:cs typeface="Times New Roman"/>
              </a:rPr>
              <a:t>is </a:t>
            </a:r>
            <a:r>
              <a:rPr sz="2000" spc="10" dirty="0">
                <a:latin typeface="Times New Roman"/>
                <a:cs typeface="Times New Roman"/>
              </a:rPr>
              <a:t>image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20" dirty="0">
                <a:latin typeface="Times New Roman"/>
                <a:cs typeface="Times New Roman"/>
              </a:rPr>
              <a:t>Foursquare </a:t>
            </a:r>
            <a:r>
              <a:rPr sz="2000" spc="-190" dirty="0">
                <a:latin typeface="Times New Roman"/>
                <a:cs typeface="Times New Roman"/>
              </a:rPr>
              <a:t>API</a:t>
            </a:r>
            <a:r>
              <a:rPr sz="2000" spc="-254" dirty="0">
                <a:latin typeface="Times New Roman"/>
                <a:cs typeface="Times New Roman"/>
              </a:rPr>
              <a:t> </a:t>
            </a:r>
            <a:r>
              <a:rPr sz="2000" spc="85" dirty="0">
                <a:latin typeface="Times New Roman"/>
                <a:cs typeface="Times New Roman"/>
              </a:rPr>
              <a:t>data</a:t>
            </a:r>
            <a:r>
              <a:rPr sz="2400" spc="8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9324" y="3991355"/>
            <a:ext cx="7716012" cy="2528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42488" y="1301496"/>
            <a:ext cx="4379976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8592" y="1967006"/>
            <a:ext cx="80295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351790" indent="-27368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4032885" algn="l"/>
              </a:tabLst>
            </a:pP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7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400" spc="2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400" spc="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neighbourhood	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5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boroughs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306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4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38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Island.</a:t>
            </a:r>
            <a:endParaRPr sz="2400">
              <a:latin typeface="Times New Roman"/>
              <a:cs typeface="Times New Roman"/>
            </a:endParaRPr>
          </a:p>
          <a:p>
            <a:pPr marL="286385" marR="485140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Only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restaurant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filtered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foursquare.com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venues 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utilized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this</a:t>
            </a:r>
            <a:r>
              <a:rPr sz="2400" spc="1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project.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CC1C8"/>
              </a:buClr>
              <a:buFont typeface="Times New Roman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210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done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because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following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Exploratory </a:t>
            </a:r>
            <a:r>
              <a:rPr sz="2400" spc="15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400" spc="1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analysis.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1172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8"/>
                </a:moveTo>
                <a:lnTo>
                  <a:pt x="41148" y="284988"/>
                </a:lnTo>
                <a:lnTo>
                  <a:pt x="41148" y="51816"/>
                </a:lnTo>
                <a:lnTo>
                  <a:pt x="0" y="51816"/>
                </a:lnTo>
                <a:lnTo>
                  <a:pt x="10668" y="0"/>
                </a:lnTo>
                <a:lnTo>
                  <a:pt x="103632" y="0"/>
                </a:lnTo>
                <a:lnTo>
                  <a:pt x="103632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3552" y="1315212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80"/>
                </a:moveTo>
                <a:lnTo>
                  <a:pt x="44196" y="297180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80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12141"/>
            <a:ext cx="3560445" cy="42932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47320">
              <a:lnSpc>
                <a:spcPct val="80000"/>
              </a:lnSpc>
              <a:spcBef>
                <a:spcPts val="585"/>
              </a:spcBef>
            </a:pPr>
            <a:r>
              <a:rPr sz="2000" spc="40" dirty="0">
                <a:latin typeface="Times New Roman"/>
                <a:cs typeface="Times New Roman"/>
              </a:rPr>
              <a:t>Data </a:t>
            </a:r>
            <a:r>
              <a:rPr sz="2000" spc="20" dirty="0">
                <a:latin typeface="Times New Roman"/>
                <a:cs typeface="Times New Roman"/>
              </a:rPr>
              <a:t>1- </a:t>
            </a:r>
            <a:r>
              <a:rPr sz="2000" spc="35" dirty="0">
                <a:latin typeface="Times New Roman"/>
                <a:cs typeface="Times New Roman"/>
              </a:rPr>
              <a:t>New </a:t>
            </a:r>
            <a:r>
              <a:rPr sz="2000" spc="10" dirty="0">
                <a:latin typeface="Times New Roman"/>
                <a:cs typeface="Times New Roman"/>
              </a:rPr>
              <a:t>york </a:t>
            </a:r>
            <a:r>
              <a:rPr sz="2000" spc="-30" dirty="0">
                <a:latin typeface="Times New Roman"/>
                <a:cs typeface="Times New Roman"/>
              </a:rPr>
              <a:t>city  </a:t>
            </a:r>
            <a:r>
              <a:rPr sz="2000" spc="30" dirty="0">
                <a:latin typeface="Times New Roman"/>
                <a:cs typeface="Times New Roman"/>
              </a:rPr>
              <a:t>Geographical </a:t>
            </a:r>
            <a:r>
              <a:rPr sz="2000" spc="25" dirty="0">
                <a:latin typeface="Times New Roman"/>
                <a:cs typeface="Times New Roman"/>
              </a:rPr>
              <a:t>Coordinates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Data.</a:t>
            </a:r>
            <a:endParaRPr sz="2000" dirty="0">
              <a:latin typeface="Times New Roman"/>
              <a:cs typeface="Times New Roman"/>
            </a:endParaRPr>
          </a:p>
          <a:p>
            <a:pPr marL="286385" marR="445134" indent="-27368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1068070" algn="l"/>
              </a:tabLst>
            </a:pPr>
            <a:r>
              <a:rPr sz="2000" spc="-35" dirty="0">
                <a:latin typeface="Times New Roman"/>
                <a:cs typeface="Times New Roman"/>
              </a:rPr>
              <a:t>Load </a:t>
            </a:r>
            <a:r>
              <a:rPr sz="2000" spc="-15" dirty="0">
                <a:latin typeface="Times New Roman"/>
                <a:cs typeface="Times New Roman"/>
              </a:rPr>
              <a:t>the </a:t>
            </a:r>
            <a:r>
              <a:rPr sz="2000" spc="125" dirty="0">
                <a:latin typeface="Times New Roman"/>
                <a:cs typeface="Times New Roman"/>
              </a:rPr>
              <a:t>data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20" dirty="0">
                <a:latin typeface="Times New Roman"/>
                <a:cs typeface="Times New Roman"/>
              </a:rPr>
              <a:t>explore  </a:t>
            </a:r>
            <a:r>
              <a:rPr sz="2000" spc="95" dirty="0">
                <a:latin typeface="Times New Roman"/>
                <a:cs typeface="Times New Roman"/>
              </a:rPr>
              <a:t>d</a:t>
            </a:r>
            <a:r>
              <a:rPr sz="2000" spc="21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spc="215" dirty="0">
                <a:latin typeface="Times New Roman"/>
                <a:cs typeface="Times New Roman"/>
              </a:rPr>
              <a:t>a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	</a:t>
            </a:r>
            <a:r>
              <a:rPr sz="2000" spc="60" dirty="0">
                <a:latin typeface="Times New Roman"/>
                <a:cs typeface="Times New Roman"/>
              </a:rPr>
              <a:t>n</a:t>
            </a:r>
            <a:r>
              <a:rPr sz="2000" spc="30" dirty="0">
                <a:latin typeface="Times New Roman"/>
                <a:cs typeface="Times New Roman"/>
              </a:rPr>
              <a:t>e</a:t>
            </a:r>
            <a:r>
              <a:rPr sz="2000" spc="135" dirty="0">
                <a:latin typeface="Times New Roman"/>
                <a:cs typeface="Times New Roman"/>
              </a:rPr>
              <a:t>w</a:t>
            </a:r>
            <a:r>
              <a:rPr sz="2000" spc="60" dirty="0">
                <a:latin typeface="Times New Roman"/>
                <a:cs typeface="Times New Roman"/>
              </a:rPr>
              <a:t>yo</a:t>
            </a:r>
            <a:r>
              <a:rPr sz="2000" spc="-30" dirty="0">
                <a:latin typeface="Times New Roman"/>
                <a:cs typeface="Times New Roman"/>
              </a:rPr>
              <a:t>r</a:t>
            </a:r>
            <a:r>
              <a:rPr sz="2000" spc="-45" dirty="0">
                <a:latin typeface="Times New Roman"/>
                <a:cs typeface="Times New Roman"/>
              </a:rPr>
              <a:t>k</a:t>
            </a:r>
            <a:r>
              <a:rPr sz="2000" dirty="0">
                <a:latin typeface="Times New Roman"/>
                <a:cs typeface="Times New Roman"/>
              </a:rPr>
              <a:t>_</a:t>
            </a:r>
            <a:r>
              <a:rPr sz="2000" spc="80" dirty="0">
                <a:latin typeface="Times New Roman"/>
                <a:cs typeface="Times New Roman"/>
              </a:rPr>
              <a:t>d</a:t>
            </a:r>
            <a:r>
              <a:rPr sz="2000" spc="190" dirty="0">
                <a:latin typeface="Times New Roman"/>
                <a:cs typeface="Times New Roman"/>
              </a:rPr>
              <a:t>a</a:t>
            </a:r>
            <a:r>
              <a:rPr sz="2000" spc="-40" dirty="0">
                <a:latin typeface="Times New Roman"/>
                <a:cs typeface="Times New Roman"/>
              </a:rPr>
              <a:t>t</a:t>
            </a:r>
            <a:r>
              <a:rPr sz="2000" spc="17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r>
              <a:rPr sz="2000" spc="-40" dirty="0">
                <a:latin typeface="Times New Roman"/>
                <a:cs typeface="Times New Roman"/>
              </a:rPr>
              <a:t>j</a:t>
            </a:r>
            <a:r>
              <a:rPr sz="2000" spc="80" dirty="0">
                <a:latin typeface="Times New Roman"/>
                <a:cs typeface="Times New Roman"/>
              </a:rPr>
              <a:t>s</a:t>
            </a:r>
            <a:r>
              <a:rPr sz="2000" spc="60" dirty="0">
                <a:latin typeface="Times New Roman"/>
                <a:cs typeface="Times New Roman"/>
              </a:rPr>
              <a:t>on</a:t>
            </a:r>
            <a:endParaRPr sz="2000" dirty="0">
              <a:latin typeface="Times New Roman"/>
              <a:cs typeface="Times New Roman"/>
            </a:endParaRPr>
          </a:p>
          <a:p>
            <a:pPr marL="286385" marR="330835" indent="-27368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80" dirty="0">
                <a:latin typeface="Times New Roman"/>
                <a:cs typeface="Times New Roman"/>
              </a:rPr>
              <a:t>Transform </a:t>
            </a:r>
            <a:r>
              <a:rPr sz="2000" spc="-15" dirty="0">
                <a:latin typeface="Times New Roman"/>
                <a:cs typeface="Times New Roman"/>
              </a:rPr>
              <a:t>the </a:t>
            </a:r>
            <a:r>
              <a:rPr sz="2000" spc="130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15" dirty="0">
                <a:latin typeface="Times New Roman"/>
                <a:cs typeface="Times New Roman"/>
              </a:rPr>
              <a:t>nested  </a:t>
            </a:r>
            <a:r>
              <a:rPr sz="2000" spc="-40" dirty="0">
                <a:latin typeface="Times New Roman"/>
                <a:cs typeface="Times New Roman"/>
              </a:rPr>
              <a:t>python </a:t>
            </a:r>
            <a:r>
              <a:rPr sz="2000" spc="-25" dirty="0">
                <a:latin typeface="Times New Roman"/>
                <a:cs typeface="Times New Roman"/>
              </a:rPr>
              <a:t>dictionaries </a:t>
            </a:r>
            <a:r>
              <a:rPr sz="2000" spc="-65" dirty="0">
                <a:latin typeface="Times New Roman"/>
                <a:cs typeface="Times New Roman"/>
              </a:rPr>
              <a:t>into </a:t>
            </a:r>
            <a:r>
              <a:rPr sz="2000" spc="215" dirty="0">
                <a:latin typeface="Times New Roman"/>
                <a:cs typeface="Times New Roman"/>
              </a:rPr>
              <a:t>a  </a:t>
            </a:r>
            <a:r>
              <a:rPr sz="2000" spc="65" dirty="0">
                <a:latin typeface="Times New Roman"/>
                <a:cs typeface="Times New Roman"/>
              </a:rPr>
              <a:t>pandas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dataframe.</a:t>
            </a:r>
            <a:endParaRPr sz="2000" dirty="0">
              <a:latin typeface="Times New Roman"/>
              <a:cs typeface="Times New Roman"/>
            </a:endParaRPr>
          </a:p>
          <a:p>
            <a:pPr marL="286385" marR="257175" indent="-27368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25" dirty="0">
                <a:latin typeface="Times New Roman"/>
                <a:cs typeface="Times New Roman"/>
              </a:rPr>
              <a:t>Dataframe </a:t>
            </a:r>
            <a:r>
              <a:rPr sz="2000" spc="-50" dirty="0">
                <a:latin typeface="Times New Roman"/>
                <a:cs typeface="Times New Roman"/>
              </a:rPr>
              <a:t>contains </a:t>
            </a:r>
            <a:r>
              <a:rPr sz="2000" spc="-10" dirty="0">
                <a:latin typeface="Times New Roman"/>
                <a:cs typeface="Times New Roman"/>
              </a:rPr>
              <a:t>the  </a:t>
            </a:r>
            <a:r>
              <a:rPr sz="2000" spc="25" dirty="0">
                <a:latin typeface="Times New Roman"/>
                <a:cs typeface="Times New Roman"/>
              </a:rPr>
              <a:t>geographical </a:t>
            </a:r>
            <a:r>
              <a:rPr sz="2000" spc="-5" dirty="0">
                <a:latin typeface="Times New Roman"/>
                <a:cs typeface="Times New Roman"/>
              </a:rPr>
              <a:t>coordinates </a:t>
            </a:r>
            <a:r>
              <a:rPr sz="2000" dirty="0">
                <a:latin typeface="Times New Roman"/>
                <a:cs typeface="Times New Roman"/>
              </a:rPr>
              <a:t>of  </a:t>
            </a:r>
            <a:r>
              <a:rPr sz="2000" spc="-50" dirty="0">
                <a:latin typeface="Times New Roman"/>
                <a:cs typeface="Times New Roman"/>
              </a:rPr>
              <a:t>New </a:t>
            </a:r>
            <a:r>
              <a:rPr sz="2000" spc="-145" dirty="0">
                <a:latin typeface="Times New Roman"/>
                <a:cs typeface="Times New Roman"/>
              </a:rPr>
              <a:t>York </a:t>
            </a:r>
            <a:r>
              <a:rPr sz="2000" spc="-65" dirty="0">
                <a:latin typeface="Times New Roman"/>
                <a:cs typeface="Times New Roman"/>
              </a:rPr>
              <a:t>city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neighborhoods.</a:t>
            </a:r>
            <a:endParaRPr sz="2000" dirty="0">
              <a:latin typeface="Times New Roman"/>
              <a:cs typeface="Times New Roman"/>
            </a:endParaRPr>
          </a:p>
          <a:p>
            <a:pPr marL="286385" marR="388620" indent="-27368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45" dirty="0">
                <a:latin typeface="Times New Roman"/>
                <a:cs typeface="Times New Roman"/>
              </a:rPr>
              <a:t>Data </a:t>
            </a:r>
            <a:r>
              <a:rPr sz="2000" spc="-120" dirty="0">
                <a:latin typeface="Times New Roman"/>
                <a:cs typeface="Times New Roman"/>
              </a:rPr>
              <a:t>will </a:t>
            </a:r>
            <a:r>
              <a:rPr sz="2000" spc="-5" dirty="0">
                <a:latin typeface="Times New Roman"/>
                <a:cs typeface="Times New Roman"/>
              </a:rPr>
              <a:t>used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50" dirty="0">
                <a:latin typeface="Times New Roman"/>
                <a:cs typeface="Times New Roman"/>
              </a:rPr>
              <a:t>get </a:t>
            </a:r>
            <a:r>
              <a:rPr sz="2000" spc="-80" dirty="0">
                <a:latin typeface="Times New Roman"/>
                <a:cs typeface="Times New Roman"/>
              </a:rPr>
              <a:t>Venues  </a:t>
            </a:r>
            <a:r>
              <a:rPr sz="2000" spc="125" dirty="0">
                <a:latin typeface="Times New Roman"/>
                <a:cs typeface="Times New Roman"/>
              </a:rPr>
              <a:t>data </a:t>
            </a:r>
            <a:r>
              <a:rPr sz="2000" spc="-60" dirty="0">
                <a:latin typeface="Times New Roman"/>
                <a:cs typeface="Times New Roman"/>
              </a:rPr>
              <a:t>from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Foursquare.</a:t>
            </a:r>
            <a:endParaRPr sz="2000" dirty="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50" dirty="0">
                <a:latin typeface="Times New Roman"/>
                <a:cs typeface="Times New Roman"/>
              </a:rPr>
              <a:t>Geopy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-105" dirty="0">
                <a:latin typeface="Times New Roman"/>
                <a:cs typeface="Times New Roman"/>
              </a:rPr>
              <a:t>folium </a:t>
            </a:r>
            <a:r>
              <a:rPr sz="2000" spc="-10" dirty="0">
                <a:latin typeface="Times New Roman"/>
                <a:cs typeface="Times New Roman"/>
              </a:rPr>
              <a:t>libraries used  to </a:t>
            </a:r>
            <a:r>
              <a:rPr sz="2000" spc="50" dirty="0">
                <a:latin typeface="Times New Roman"/>
                <a:cs typeface="Times New Roman"/>
              </a:rPr>
              <a:t>create </a:t>
            </a:r>
            <a:r>
              <a:rPr sz="2000" spc="215" dirty="0">
                <a:latin typeface="Times New Roman"/>
                <a:cs typeface="Times New Roman"/>
              </a:rPr>
              <a:t>a </a:t>
            </a:r>
            <a:r>
              <a:rPr sz="2000" spc="30" dirty="0">
                <a:latin typeface="Times New Roman"/>
                <a:cs typeface="Times New Roman"/>
              </a:rPr>
              <a:t>map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-50" dirty="0">
                <a:latin typeface="Times New Roman"/>
                <a:cs typeface="Times New Roman"/>
              </a:rPr>
              <a:t>New </a:t>
            </a:r>
            <a:r>
              <a:rPr sz="2000" spc="-145" dirty="0">
                <a:latin typeface="Times New Roman"/>
                <a:cs typeface="Times New Roman"/>
              </a:rPr>
              <a:t>York  </a:t>
            </a:r>
            <a:r>
              <a:rPr sz="2000" spc="-65" dirty="0">
                <a:latin typeface="Times New Roman"/>
                <a:cs typeface="Times New Roman"/>
              </a:rPr>
              <a:t>city </a:t>
            </a:r>
            <a:r>
              <a:rPr sz="2000" spc="-100" dirty="0">
                <a:latin typeface="Times New Roman"/>
                <a:cs typeface="Times New Roman"/>
              </a:rPr>
              <a:t>with </a:t>
            </a:r>
            <a:r>
              <a:rPr sz="2000" spc="-15" dirty="0">
                <a:latin typeface="Times New Roman"/>
                <a:cs typeface="Times New Roman"/>
              </a:rPr>
              <a:t>neighborhoods  superimposed </a:t>
            </a:r>
            <a:r>
              <a:rPr sz="2000" spc="-65" dirty="0">
                <a:latin typeface="Times New Roman"/>
                <a:cs typeface="Times New Roman"/>
              </a:rPr>
              <a:t>on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top.</a:t>
            </a:r>
          </a:p>
        </p:txBody>
      </p:sp>
      <p:sp>
        <p:nvSpPr>
          <p:cNvPr id="7" name="object 7"/>
          <p:cNvSpPr/>
          <p:nvPr/>
        </p:nvSpPr>
        <p:spPr>
          <a:xfrm>
            <a:off x="4974335" y="2045208"/>
            <a:ext cx="4689347" cy="425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4"/>
                </a:moveTo>
                <a:lnTo>
                  <a:pt x="3048" y="291084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4"/>
                </a:lnTo>
                <a:lnTo>
                  <a:pt x="201168" y="237744"/>
                </a:lnTo>
                <a:lnTo>
                  <a:pt x="201168" y="291084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19" y="1307592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20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2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4"/>
                </a:lnTo>
                <a:lnTo>
                  <a:pt x="126492" y="237744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2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2"/>
                </a:lnTo>
                <a:lnTo>
                  <a:pt x="23349" y="291084"/>
                </a:lnTo>
                <a:lnTo>
                  <a:pt x="9144" y="291084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4"/>
                </a:lnTo>
                <a:lnTo>
                  <a:pt x="141224" y="237744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4"/>
                </a:lnTo>
                <a:lnTo>
                  <a:pt x="211836" y="237744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4"/>
                </a:lnTo>
                <a:lnTo>
                  <a:pt x="207264" y="291084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4"/>
                </a:lnTo>
                <a:lnTo>
                  <a:pt x="23349" y="291084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4"/>
                </a:lnTo>
                <a:lnTo>
                  <a:pt x="201168" y="291084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4"/>
                </a:lnTo>
                <a:lnTo>
                  <a:pt x="214884" y="291084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67006"/>
            <a:ext cx="3865245" cy="463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47561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45" dirty="0">
                <a:latin typeface="Times New Roman"/>
                <a:cs typeface="Times New Roman"/>
              </a:rPr>
              <a:t>Data </a:t>
            </a:r>
            <a:r>
              <a:rPr sz="2400" spc="10" dirty="0">
                <a:latin typeface="Times New Roman"/>
                <a:cs typeface="Times New Roman"/>
              </a:rPr>
              <a:t>2- </a:t>
            </a:r>
            <a:r>
              <a:rPr sz="2400" spc="-204" dirty="0">
                <a:latin typeface="Times New Roman"/>
                <a:cs typeface="Times New Roman"/>
              </a:rPr>
              <a:t>DOHMH </a:t>
            </a:r>
            <a:r>
              <a:rPr sz="2400" spc="-45" dirty="0">
                <a:latin typeface="Times New Roman"/>
                <a:cs typeface="Times New Roman"/>
              </a:rPr>
              <a:t>Farmers  </a:t>
            </a:r>
            <a:r>
              <a:rPr sz="2400" spc="-30" dirty="0">
                <a:latin typeface="Times New Roman"/>
                <a:cs typeface="Times New Roman"/>
              </a:rPr>
              <a:t>Markets </a:t>
            </a:r>
            <a:r>
              <a:rPr sz="2400" spc="75" dirty="0">
                <a:latin typeface="Times New Roman"/>
                <a:cs typeface="Times New Roman"/>
              </a:rPr>
              <a:t>and </a:t>
            </a:r>
            <a:r>
              <a:rPr sz="2400" spc="-50" dirty="0">
                <a:latin typeface="Times New Roman"/>
                <a:cs typeface="Times New Roman"/>
              </a:rPr>
              <a:t>Food </a:t>
            </a:r>
            <a:r>
              <a:rPr sz="2400" spc="-110" dirty="0">
                <a:latin typeface="Times New Roman"/>
                <a:cs typeface="Times New Roman"/>
              </a:rPr>
              <a:t>Boxes  </a:t>
            </a:r>
            <a:r>
              <a:rPr sz="2400" spc="60" dirty="0">
                <a:latin typeface="Times New Roman"/>
                <a:cs typeface="Times New Roman"/>
              </a:rPr>
              <a:t>dataset.</a:t>
            </a:r>
            <a:endParaRPr sz="2400" dirty="0">
              <a:latin typeface="Times New Roman"/>
              <a:cs typeface="Times New Roman"/>
            </a:endParaRPr>
          </a:p>
          <a:p>
            <a:pPr marL="287020" marR="4368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15" dirty="0">
                <a:latin typeface="Times New Roman"/>
                <a:cs typeface="Times New Roman"/>
              </a:rPr>
              <a:t>In </a:t>
            </a:r>
            <a:r>
              <a:rPr sz="2400" spc="-114" dirty="0">
                <a:latin typeface="Times New Roman"/>
                <a:cs typeface="Times New Roman"/>
              </a:rPr>
              <a:t>this </a:t>
            </a:r>
            <a:r>
              <a:rPr sz="2400" spc="-35" dirty="0">
                <a:latin typeface="Times New Roman"/>
                <a:cs typeface="Times New Roman"/>
              </a:rPr>
              <a:t>we </a:t>
            </a:r>
            <a:r>
              <a:rPr sz="2400" spc="-145" dirty="0">
                <a:latin typeface="Times New Roman"/>
                <a:cs typeface="Times New Roman"/>
              </a:rPr>
              <a:t>will </a:t>
            </a:r>
            <a:r>
              <a:rPr sz="2400" spc="125" dirty="0">
                <a:latin typeface="Times New Roman"/>
                <a:cs typeface="Times New Roman"/>
              </a:rPr>
              <a:t>be </a:t>
            </a:r>
            <a:r>
              <a:rPr sz="2400" spc="-95" dirty="0">
                <a:latin typeface="Times New Roman"/>
                <a:cs typeface="Times New Roman"/>
              </a:rPr>
              <a:t>using </a:t>
            </a:r>
            <a:r>
              <a:rPr sz="2400" spc="-15" dirty="0">
                <a:latin typeface="Times New Roman"/>
                <a:cs typeface="Times New Roman"/>
              </a:rPr>
              <a:t>the  </a:t>
            </a:r>
            <a:r>
              <a:rPr sz="2400" spc="150" dirty="0">
                <a:latin typeface="Times New Roman"/>
                <a:cs typeface="Times New Roman"/>
              </a:rPr>
              <a:t>data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45" dirty="0">
                <a:latin typeface="Times New Roman"/>
                <a:cs typeface="Times New Roman"/>
              </a:rPr>
              <a:t>Farmers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Markets</a:t>
            </a:r>
            <a:endParaRPr sz="240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60" dirty="0">
                <a:latin typeface="Times New Roman"/>
                <a:cs typeface="Times New Roman"/>
              </a:rPr>
              <a:t>There </a:t>
            </a:r>
            <a:r>
              <a:rPr sz="2400" spc="130" dirty="0">
                <a:latin typeface="Times New Roman"/>
                <a:cs typeface="Times New Roman"/>
              </a:rPr>
              <a:t>are </a:t>
            </a:r>
            <a:r>
              <a:rPr sz="2400" spc="-10" dirty="0">
                <a:latin typeface="Times New Roman"/>
                <a:cs typeface="Times New Roman"/>
              </a:rPr>
              <a:t>totally </a:t>
            </a:r>
            <a:r>
              <a:rPr sz="2400" spc="114" dirty="0">
                <a:latin typeface="Times New Roman"/>
                <a:cs typeface="Times New Roman"/>
              </a:rPr>
              <a:t>144  </a:t>
            </a:r>
            <a:r>
              <a:rPr sz="2400" spc="-45" dirty="0">
                <a:latin typeface="Times New Roman"/>
                <a:cs typeface="Times New Roman"/>
              </a:rPr>
              <a:t>Farmers </a:t>
            </a:r>
            <a:r>
              <a:rPr sz="2400" spc="-30" dirty="0">
                <a:latin typeface="Times New Roman"/>
                <a:cs typeface="Times New Roman"/>
              </a:rPr>
              <a:t>Markets </a:t>
            </a:r>
            <a:r>
              <a:rPr sz="2400" spc="-150" dirty="0">
                <a:latin typeface="Times New Roman"/>
                <a:cs typeface="Times New Roman"/>
              </a:rPr>
              <a:t>in </a:t>
            </a:r>
            <a:r>
              <a:rPr sz="2400" spc="-70" dirty="0">
                <a:latin typeface="Times New Roman"/>
                <a:cs typeface="Times New Roman"/>
              </a:rPr>
              <a:t>New </a:t>
            </a:r>
            <a:r>
              <a:rPr sz="2400" spc="-180" dirty="0">
                <a:latin typeface="Times New Roman"/>
                <a:cs typeface="Times New Roman"/>
              </a:rPr>
              <a:t>York  </a:t>
            </a:r>
            <a:r>
              <a:rPr sz="2400" spc="-110" dirty="0">
                <a:latin typeface="Times New Roman"/>
                <a:cs typeface="Times New Roman"/>
              </a:rPr>
              <a:t>city.</a:t>
            </a:r>
            <a:endParaRPr sz="2400" dirty="0">
              <a:latin typeface="Times New Roman"/>
              <a:cs typeface="Times New Roman"/>
            </a:endParaRPr>
          </a:p>
          <a:p>
            <a:pPr marL="287020" marR="3429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70" dirty="0">
                <a:latin typeface="Times New Roman"/>
                <a:cs typeface="Times New Roman"/>
              </a:rPr>
              <a:t>Highest </a:t>
            </a:r>
            <a:r>
              <a:rPr sz="2400" spc="-55" dirty="0">
                <a:latin typeface="Times New Roman"/>
                <a:cs typeface="Times New Roman"/>
              </a:rPr>
              <a:t>number </a:t>
            </a:r>
            <a:r>
              <a:rPr sz="2400" spc="130" dirty="0">
                <a:latin typeface="Times New Roman"/>
                <a:cs typeface="Times New Roman"/>
              </a:rPr>
              <a:t>are </a:t>
            </a:r>
            <a:r>
              <a:rPr sz="2400" spc="-150" dirty="0">
                <a:latin typeface="Times New Roman"/>
                <a:cs typeface="Times New Roman"/>
              </a:rPr>
              <a:t>in  </a:t>
            </a:r>
            <a:r>
              <a:rPr sz="2400" spc="-5" dirty="0">
                <a:latin typeface="Times New Roman"/>
                <a:cs typeface="Times New Roman"/>
              </a:rPr>
              <a:t>Manhattan </a:t>
            </a:r>
            <a:r>
              <a:rPr sz="2400" spc="75" dirty="0">
                <a:latin typeface="Times New Roman"/>
                <a:cs typeface="Times New Roman"/>
              </a:rPr>
              <a:t>and </a:t>
            </a:r>
            <a:r>
              <a:rPr sz="2400" spc="-110" dirty="0">
                <a:latin typeface="Times New Roman"/>
                <a:cs typeface="Times New Roman"/>
              </a:rPr>
              <a:t>Brooklyn.And  </a:t>
            </a:r>
            <a:r>
              <a:rPr sz="2400" spc="-70" dirty="0">
                <a:latin typeface="Times New Roman"/>
                <a:cs typeface="Times New Roman"/>
              </a:rPr>
              <a:t>lowest </a:t>
            </a:r>
            <a:r>
              <a:rPr sz="2400" spc="-150" dirty="0">
                <a:latin typeface="Times New Roman"/>
                <a:cs typeface="Times New Roman"/>
              </a:rPr>
              <a:t>in </a:t>
            </a:r>
            <a:r>
              <a:rPr sz="2400" spc="-30" dirty="0">
                <a:latin typeface="Times New Roman"/>
                <a:cs typeface="Times New Roman"/>
              </a:rPr>
              <a:t>Queens, </a:t>
            </a:r>
            <a:r>
              <a:rPr sz="2400" spc="-125" dirty="0">
                <a:latin typeface="Times New Roman"/>
                <a:cs typeface="Times New Roman"/>
              </a:rPr>
              <a:t>Bronx </a:t>
            </a:r>
            <a:r>
              <a:rPr sz="2400" spc="75" dirty="0">
                <a:latin typeface="Times New Roman"/>
                <a:cs typeface="Times New Roman"/>
              </a:rPr>
              <a:t>and  </a:t>
            </a:r>
            <a:r>
              <a:rPr sz="2400" spc="10" dirty="0">
                <a:latin typeface="Times New Roman"/>
                <a:cs typeface="Times New Roman"/>
              </a:rPr>
              <a:t>Staten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Island.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09844" y="2391156"/>
            <a:ext cx="3659124" cy="3645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4"/>
                </a:moveTo>
                <a:lnTo>
                  <a:pt x="3048" y="291084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4"/>
                </a:lnTo>
                <a:lnTo>
                  <a:pt x="201168" y="237744"/>
                </a:lnTo>
                <a:lnTo>
                  <a:pt x="201168" y="291084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19" y="1307592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20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2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4"/>
                </a:lnTo>
                <a:lnTo>
                  <a:pt x="126492" y="237744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2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2"/>
                </a:lnTo>
                <a:lnTo>
                  <a:pt x="23349" y="291084"/>
                </a:lnTo>
                <a:lnTo>
                  <a:pt x="9144" y="291084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4"/>
                </a:lnTo>
                <a:lnTo>
                  <a:pt x="141224" y="237744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4"/>
                </a:lnTo>
                <a:lnTo>
                  <a:pt x="211836" y="237744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4"/>
                </a:lnTo>
                <a:lnTo>
                  <a:pt x="207264" y="291084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4"/>
                </a:lnTo>
                <a:lnTo>
                  <a:pt x="23349" y="291084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4"/>
                </a:lnTo>
                <a:lnTo>
                  <a:pt x="201168" y="291084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4"/>
                </a:lnTo>
                <a:lnTo>
                  <a:pt x="214884" y="291084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2080" y="1968561"/>
            <a:ext cx="4959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20" dirty="0">
                <a:latin typeface="Times New Roman"/>
                <a:cs typeface="Times New Roman"/>
              </a:rPr>
              <a:t>Farmers </a:t>
            </a:r>
            <a:r>
              <a:rPr sz="2000" spc="-10" dirty="0">
                <a:latin typeface="Times New Roman"/>
                <a:cs typeface="Times New Roman"/>
              </a:rPr>
              <a:t>Market </a:t>
            </a:r>
            <a:r>
              <a:rPr sz="2000" spc="35" dirty="0">
                <a:latin typeface="Times New Roman"/>
                <a:cs typeface="Times New Roman"/>
              </a:rPr>
              <a:t>visualisation-New </a:t>
            </a:r>
            <a:r>
              <a:rPr sz="2000" spc="-120" dirty="0">
                <a:latin typeface="Times New Roman"/>
                <a:cs typeface="Times New Roman"/>
              </a:rPr>
              <a:t>York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City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6816" y="2407920"/>
            <a:ext cx="6922008" cy="4123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6120" y="1309116"/>
            <a:ext cx="210312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967006"/>
            <a:ext cx="794258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8275" indent="-273685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70" dirty="0">
                <a:solidFill>
                  <a:srgbClr val="DFE6CF"/>
                </a:solidFill>
                <a:latin typeface="Times New Roman"/>
                <a:cs typeface="Times New Roman"/>
              </a:rPr>
              <a:t>3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29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analyize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80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Population,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Demographics 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, </a:t>
            </a:r>
            <a:r>
              <a:rPr sz="2400" spc="55" dirty="0">
                <a:solidFill>
                  <a:srgbClr val="DFE6CF"/>
                </a:solidFill>
                <a:latin typeface="Times New Roman"/>
                <a:cs typeface="Times New Roman"/>
              </a:rPr>
              <a:t>scrapped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Wikipedia </a:t>
            </a:r>
            <a:r>
              <a:rPr sz="2400" spc="85" dirty="0">
                <a:solidFill>
                  <a:srgbClr val="DFE6CF"/>
                </a:solidFill>
                <a:latin typeface="Times New Roman"/>
                <a:cs typeface="Times New Roman"/>
              </a:rPr>
              <a:t>pages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given 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above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14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 section.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35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BeautifulSoup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python</a:t>
            </a:r>
            <a:r>
              <a:rPr sz="2400" spc="2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library.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Beautiful </a:t>
            </a:r>
            <a:r>
              <a:rPr sz="2400" spc="-40" dirty="0">
                <a:solidFill>
                  <a:srgbClr val="DFE6CF"/>
                </a:solidFill>
                <a:latin typeface="Times New Roman"/>
                <a:cs typeface="Times New Roman"/>
              </a:rPr>
              <a:t>Soup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Python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package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parsing </a:t>
            </a:r>
            <a:r>
              <a:rPr sz="2400" spc="-385" dirty="0">
                <a:solidFill>
                  <a:srgbClr val="DFE6CF"/>
                </a:solidFill>
                <a:latin typeface="Times New Roman"/>
                <a:cs typeface="Times New Roman"/>
              </a:rPr>
              <a:t>HTML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420" dirty="0">
                <a:solidFill>
                  <a:srgbClr val="DFE6CF"/>
                </a:solidFill>
                <a:latin typeface="Times New Roman"/>
                <a:cs typeface="Times New Roman"/>
              </a:rPr>
              <a:t>XML 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documents </a:t>
            </a:r>
            <a:r>
              <a:rPr sz="2400" spc="-95" dirty="0">
                <a:solidFill>
                  <a:srgbClr val="DFE6CF"/>
                </a:solidFill>
                <a:latin typeface="Times New Roman"/>
                <a:cs typeface="Times New Roman"/>
              </a:rPr>
              <a:t>(including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having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malformed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markup, i.e.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non-closed 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tags,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named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after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tag</a:t>
            </a:r>
            <a:r>
              <a:rPr sz="2400" spc="2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soup).</a:t>
            </a:r>
            <a:endParaRPr sz="2400">
              <a:latin typeface="Times New Roman"/>
              <a:cs typeface="Times New Roman"/>
            </a:endParaRPr>
          </a:p>
          <a:p>
            <a:pPr marL="286385" marR="30162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creates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400" spc="70" dirty="0">
                <a:solidFill>
                  <a:srgbClr val="DFE6CF"/>
                </a:solidFill>
                <a:latin typeface="Times New Roman"/>
                <a:cs typeface="Times New Roman"/>
              </a:rPr>
              <a:t>parse </a:t>
            </a:r>
            <a:r>
              <a:rPr sz="2400" spc="65" dirty="0">
                <a:solidFill>
                  <a:srgbClr val="DFE6CF"/>
                </a:solidFill>
                <a:latin typeface="Times New Roman"/>
                <a:cs typeface="Times New Roman"/>
              </a:rPr>
              <a:t>tree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parsed </a:t>
            </a:r>
            <a:r>
              <a:rPr sz="2400" spc="85" dirty="0">
                <a:solidFill>
                  <a:srgbClr val="DFE6CF"/>
                </a:solidFill>
                <a:latin typeface="Times New Roman"/>
                <a:cs typeface="Times New Roman"/>
              </a:rPr>
              <a:t>pages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to 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extract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400" spc="-325" dirty="0">
                <a:solidFill>
                  <a:srgbClr val="DFE6CF"/>
                </a:solidFill>
                <a:latin typeface="Times New Roman"/>
                <a:cs typeface="Times New Roman"/>
              </a:rPr>
              <a:t>HTML, </a:t>
            </a:r>
            <a:r>
              <a:rPr sz="2400" spc="-125" dirty="0">
                <a:solidFill>
                  <a:srgbClr val="DFE6CF"/>
                </a:solidFill>
                <a:latin typeface="Times New Roman"/>
                <a:cs typeface="Times New Roman"/>
              </a:rPr>
              <a:t>which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useful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web</a:t>
            </a: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scraping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404" y="1348740"/>
            <a:ext cx="2872740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5967" y="1484376"/>
            <a:ext cx="222504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1916" y="1354836"/>
            <a:ext cx="188976" cy="273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6528" y="1501140"/>
            <a:ext cx="128016" cy="65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1704" y="1347216"/>
            <a:ext cx="3630168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6861" y="2000492"/>
            <a:ext cx="7926705" cy="265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634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dirty="0">
                <a:latin typeface="Times New Roman"/>
                <a:cs typeface="Times New Roman"/>
              </a:rPr>
              <a:t>Manhattan </a:t>
            </a:r>
            <a:r>
              <a:rPr sz="1800" spc="-65" dirty="0">
                <a:latin typeface="Times New Roman"/>
                <a:cs typeface="Times New Roman"/>
              </a:rPr>
              <a:t>(New </a:t>
            </a:r>
            <a:r>
              <a:rPr sz="1800" spc="-135" dirty="0">
                <a:latin typeface="Times New Roman"/>
                <a:cs typeface="Times New Roman"/>
              </a:rPr>
              <a:t>York </a:t>
            </a:r>
            <a:r>
              <a:rPr sz="1800" spc="-65" dirty="0">
                <a:latin typeface="Times New Roman"/>
                <a:cs typeface="Times New Roman"/>
              </a:rPr>
              <a:t>County) </a:t>
            </a:r>
            <a:r>
              <a:rPr sz="1800" spc="-105" dirty="0">
                <a:latin typeface="Times New Roman"/>
                <a:cs typeface="Times New Roman"/>
              </a:rPr>
              <a:t>is </a:t>
            </a:r>
            <a:r>
              <a:rPr sz="1800" spc="-10" dirty="0">
                <a:latin typeface="Times New Roman"/>
                <a:cs typeface="Times New Roman"/>
              </a:rPr>
              <a:t>the </a:t>
            </a:r>
            <a:r>
              <a:rPr sz="1800" spc="10" dirty="0">
                <a:latin typeface="Times New Roman"/>
                <a:cs typeface="Times New Roman"/>
              </a:rPr>
              <a:t>geographically </a:t>
            </a:r>
            <a:r>
              <a:rPr sz="1800" spc="-45" dirty="0">
                <a:latin typeface="Times New Roman"/>
                <a:cs typeface="Times New Roman"/>
              </a:rPr>
              <a:t>smallest </a:t>
            </a:r>
            <a:r>
              <a:rPr sz="1800" spc="60" dirty="0">
                <a:latin typeface="Times New Roman"/>
                <a:cs typeface="Times New Roman"/>
              </a:rPr>
              <a:t>and </a:t>
            </a:r>
            <a:r>
              <a:rPr sz="1800" spc="-85" dirty="0">
                <a:latin typeface="Times New Roman"/>
                <a:cs typeface="Times New Roman"/>
              </a:rPr>
              <a:t>most </a:t>
            </a:r>
            <a:r>
              <a:rPr sz="1800" spc="-5" dirty="0">
                <a:latin typeface="Times New Roman"/>
                <a:cs typeface="Times New Roman"/>
              </a:rPr>
              <a:t>densely  </a:t>
            </a:r>
            <a:r>
              <a:rPr sz="1800" spc="35" dirty="0">
                <a:latin typeface="Times New Roman"/>
                <a:cs typeface="Times New Roman"/>
              </a:rPr>
              <a:t>populated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borough.</a:t>
            </a:r>
            <a:endParaRPr sz="1800" dirty="0">
              <a:latin typeface="Times New Roman"/>
              <a:cs typeface="Times New Roman"/>
            </a:endParaRPr>
          </a:p>
          <a:p>
            <a:pPr marL="287020" marR="144780" indent="-274320" algn="just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7655" algn="l"/>
              </a:tabLst>
            </a:pPr>
            <a:r>
              <a:rPr sz="1800" spc="-10" dirty="0">
                <a:latin typeface="Times New Roman"/>
                <a:cs typeface="Times New Roman"/>
              </a:rPr>
              <a:t>Manhattan's </a:t>
            </a:r>
            <a:r>
              <a:rPr sz="1800" spc="-65" dirty="0">
                <a:latin typeface="Times New Roman"/>
                <a:cs typeface="Times New Roman"/>
              </a:rPr>
              <a:t>(New </a:t>
            </a:r>
            <a:r>
              <a:rPr sz="1800" spc="-135" dirty="0">
                <a:latin typeface="Times New Roman"/>
                <a:cs typeface="Times New Roman"/>
              </a:rPr>
              <a:t>York </a:t>
            </a:r>
            <a:r>
              <a:rPr sz="1800" spc="-65" dirty="0">
                <a:latin typeface="Times New Roman"/>
                <a:cs typeface="Times New Roman"/>
              </a:rPr>
              <a:t>County's) </a:t>
            </a:r>
            <a:r>
              <a:rPr sz="1800" spc="-10" dirty="0">
                <a:latin typeface="Times New Roman"/>
                <a:cs typeface="Times New Roman"/>
              </a:rPr>
              <a:t>population </a:t>
            </a:r>
            <a:r>
              <a:rPr sz="1800" spc="-20" dirty="0">
                <a:latin typeface="Times New Roman"/>
                <a:cs typeface="Times New Roman"/>
              </a:rPr>
              <a:t>density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70" dirty="0">
                <a:latin typeface="Times New Roman"/>
                <a:cs typeface="Times New Roman"/>
              </a:rPr>
              <a:t>72,033 </a:t>
            </a:r>
            <a:r>
              <a:rPr sz="1800" spc="45" dirty="0">
                <a:latin typeface="Times New Roman"/>
                <a:cs typeface="Times New Roman"/>
              </a:rPr>
              <a:t>people </a:t>
            </a:r>
            <a:r>
              <a:rPr sz="1800" spc="65" dirty="0">
                <a:latin typeface="Times New Roman"/>
                <a:cs typeface="Times New Roman"/>
              </a:rPr>
              <a:t>per </a:t>
            </a:r>
            <a:r>
              <a:rPr sz="1800" spc="30" dirty="0">
                <a:latin typeface="Times New Roman"/>
                <a:cs typeface="Times New Roman"/>
              </a:rPr>
              <a:t>square  </a:t>
            </a:r>
            <a:r>
              <a:rPr sz="1800" spc="-80" dirty="0">
                <a:latin typeface="Times New Roman"/>
                <a:cs typeface="Times New Roman"/>
              </a:rPr>
              <a:t>mile </a:t>
            </a:r>
            <a:r>
              <a:rPr sz="1800" spc="30" dirty="0">
                <a:latin typeface="Times New Roman"/>
                <a:cs typeface="Times New Roman"/>
              </a:rPr>
              <a:t>(27,812/km²) </a:t>
            </a:r>
            <a:r>
              <a:rPr sz="1800" spc="-110" dirty="0">
                <a:latin typeface="Times New Roman"/>
                <a:cs typeface="Times New Roman"/>
              </a:rPr>
              <a:t>in </a:t>
            </a:r>
            <a:r>
              <a:rPr sz="1800" spc="90" dirty="0">
                <a:latin typeface="Times New Roman"/>
                <a:cs typeface="Times New Roman"/>
              </a:rPr>
              <a:t>2015 </a:t>
            </a:r>
            <a:r>
              <a:rPr sz="1800" spc="-35" dirty="0">
                <a:latin typeface="Times New Roman"/>
                <a:cs typeface="Times New Roman"/>
              </a:rPr>
              <a:t>makes </a:t>
            </a:r>
            <a:r>
              <a:rPr sz="1800" spc="-60" dirty="0">
                <a:latin typeface="Times New Roman"/>
                <a:cs typeface="Times New Roman"/>
              </a:rPr>
              <a:t>it </a:t>
            </a:r>
            <a:r>
              <a:rPr sz="1800" spc="-10" dirty="0">
                <a:latin typeface="Times New Roman"/>
                <a:cs typeface="Times New Roman"/>
              </a:rPr>
              <a:t>the </a:t>
            </a:r>
            <a:r>
              <a:rPr sz="1800" spc="-35" dirty="0">
                <a:latin typeface="Times New Roman"/>
                <a:cs typeface="Times New Roman"/>
              </a:rPr>
              <a:t>highest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10" dirty="0">
                <a:latin typeface="Times New Roman"/>
                <a:cs typeface="Times New Roman"/>
              </a:rPr>
              <a:t>any </a:t>
            </a:r>
            <a:r>
              <a:rPr sz="1800" spc="-55" dirty="0">
                <a:latin typeface="Times New Roman"/>
                <a:cs typeface="Times New Roman"/>
              </a:rPr>
              <a:t>county </a:t>
            </a:r>
            <a:r>
              <a:rPr sz="1800" spc="-11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spc="-40" dirty="0">
                <a:latin typeface="Times New Roman"/>
                <a:cs typeface="Times New Roman"/>
              </a:rPr>
              <a:t>United </a:t>
            </a:r>
            <a:r>
              <a:rPr sz="1800" spc="10" dirty="0">
                <a:latin typeface="Times New Roman"/>
                <a:cs typeface="Times New Roman"/>
              </a:rPr>
              <a:t>States  </a:t>
            </a:r>
            <a:r>
              <a:rPr sz="1800" spc="55" dirty="0">
                <a:latin typeface="Times New Roman"/>
                <a:cs typeface="Times New Roman"/>
              </a:rPr>
              <a:t>and </a:t>
            </a:r>
            <a:r>
              <a:rPr sz="1800" spc="-20" dirty="0">
                <a:latin typeface="Times New Roman"/>
                <a:cs typeface="Times New Roman"/>
              </a:rPr>
              <a:t>higher </a:t>
            </a:r>
            <a:r>
              <a:rPr sz="1800" spc="-15" dirty="0">
                <a:latin typeface="Times New Roman"/>
                <a:cs typeface="Times New Roman"/>
              </a:rPr>
              <a:t>than </a:t>
            </a:r>
            <a:r>
              <a:rPr sz="1800" spc="-10" dirty="0">
                <a:latin typeface="Times New Roman"/>
                <a:cs typeface="Times New Roman"/>
              </a:rPr>
              <a:t>the </a:t>
            </a:r>
            <a:r>
              <a:rPr sz="1800" spc="-20" dirty="0">
                <a:latin typeface="Times New Roman"/>
                <a:cs typeface="Times New Roman"/>
              </a:rPr>
              <a:t>density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10" dirty="0">
                <a:latin typeface="Times New Roman"/>
                <a:cs typeface="Times New Roman"/>
              </a:rPr>
              <a:t>any </a:t>
            </a:r>
            <a:r>
              <a:rPr sz="1800" spc="-40" dirty="0">
                <a:latin typeface="Times New Roman"/>
                <a:cs typeface="Times New Roman"/>
              </a:rPr>
              <a:t>individual </a:t>
            </a:r>
            <a:r>
              <a:rPr sz="1800" spc="-55" dirty="0">
                <a:latin typeface="Times New Roman"/>
                <a:cs typeface="Times New Roman"/>
              </a:rPr>
              <a:t>American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city.</a:t>
            </a:r>
            <a:endParaRPr sz="180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85" dirty="0">
                <a:latin typeface="Times New Roman"/>
                <a:cs typeface="Times New Roman"/>
              </a:rPr>
              <a:t>Brooklyn </a:t>
            </a:r>
            <a:r>
              <a:rPr sz="1800" spc="-110" dirty="0">
                <a:latin typeface="Times New Roman"/>
                <a:cs typeface="Times New Roman"/>
              </a:rPr>
              <a:t>(Kings </a:t>
            </a:r>
            <a:r>
              <a:rPr sz="1800" spc="-65" dirty="0">
                <a:latin typeface="Times New Roman"/>
                <a:cs typeface="Times New Roman"/>
              </a:rPr>
              <a:t>County), </a:t>
            </a:r>
            <a:r>
              <a:rPr sz="1800" spc="-60" dirty="0">
                <a:latin typeface="Times New Roman"/>
                <a:cs typeface="Times New Roman"/>
              </a:rPr>
              <a:t>on </a:t>
            </a:r>
            <a:r>
              <a:rPr sz="1800" spc="-10" dirty="0">
                <a:latin typeface="Times New Roman"/>
                <a:cs typeface="Times New Roman"/>
              </a:rPr>
              <a:t>the </a:t>
            </a:r>
            <a:r>
              <a:rPr sz="1800" spc="-20" dirty="0">
                <a:latin typeface="Times New Roman"/>
                <a:cs typeface="Times New Roman"/>
              </a:rPr>
              <a:t>western </a:t>
            </a:r>
            <a:r>
              <a:rPr sz="1800" spc="-10" dirty="0">
                <a:latin typeface="Times New Roman"/>
                <a:cs typeface="Times New Roman"/>
              </a:rPr>
              <a:t>tip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110" dirty="0">
                <a:latin typeface="Times New Roman"/>
                <a:cs typeface="Times New Roman"/>
              </a:rPr>
              <a:t>Long </a:t>
            </a:r>
            <a:r>
              <a:rPr sz="1800" spc="-45" dirty="0">
                <a:latin typeface="Times New Roman"/>
                <a:cs typeface="Times New Roman"/>
              </a:rPr>
              <a:t>Island, </a:t>
            </a:r>
            <a:r>
              <a:rPr sz="1800" spc="-105" dirty="0">
                <a:latin typeface="Times New Roman"/>
                <a:cs typeface="Times New Roman"/>
              </a:rPr>
              <a:t>is </a:t>
            </a:r>
            <a:r>
              <a:rPr sz="1800" spc="-10" dirty="0">
                <a:latin typeface="Times New Roman"/>
                <a:cs typeface="Times New Roman"/>
              </a:rPr>
              <a:t>the </a:t>
            </a:r>
            <a:r>
              <a:rPr sz="1800" spc="-55" dirty="0">
                <a:latin typeface="Times New Roman"/>
                <a:cs typeface="Times New Roman"/>
              </a:rPr>
              <a:t>city's </a:t>
            </a:r>
            <a:r>
              <a:rPr sz="1800" spc="-85" dirty="0">
                <a:latin typeface="Times New Roman"/>
                <a:cs typeface="Times New Roman"/>
              </a:rPr>
              <a:t>most </a:t>
            </a:r>
            <a:r>
              <a:rPr sz="1800" spc="-35" dirty="0">
                <a:latin typeface="Times New Roman"/>
                <a:cs typeface="Times New Roman"/>
              </a:rPr>
              <a:t>populous  </a:t>
            </a:r>
            <a:r>
              <a:rPr sz="1800" spc="-20" dirty="0">
                <a:latin typeface="Times New Roman"/>
                <a:cs typeface="Times New Roman"/>
              </a:rPr>
              <a:t>borough.</a:t>
            </a:r>
            <a:endParaRPr sz="1800" dirty="0">
              <a:latin typeface="Times New Roman"/>
              <a:cs typeface="Times New Roman"/>
            </a:endParaRPr>
          </a:p>
          <a:p>
            <a:pPr marL="287020" marR="1257300" indent="-274320">
              <a:lnSpc>
                <a:spcPct val="100000"/>
              </a:lnSpc>
              <a:spcBef>
                <a:spcPts val="434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5" dirty="0">
                <a:latin typeface="Times New Roman"/>
                <a:cs typeface="Times New Roman"/>
              </a:rPr>
              <a:t>Queens </a:t>
            </a:r>
            <a:r>
              <a:rPr sz="1800" spc="-20" dirty="0">
                <a:latin typeface="Times New Roman"/>
                <a:cs typeface="Times New Roman"/>
              </a:rPr>
              <a:t>(Queens </a:t>
            </a:r>
            <a:r>
              <a:rPr sz="1800" spc="-65" dirty="0">
                <a:latin typeface="Times New Roman"/>
                <a:cs typeface="Times New Roman"/>
              </a:rPr>
              <a:t>County), </a:t>
            </a:r>
            <a:r>
              <a:rPr sz="1800" spc="-60" dirty="0">
                <a:latin typeface="Times New Roman"/>
                <a:cs typeface="Times New Roman"/>
              </a:rPr>
              <a:t>on </a:t>
            </a:r>
            <a:r>
              <a:rPr sz="1800" spc="-105" dirty="0">
                <a:latin typeface="Times New Roman"/>
                <a:cs typeface="Times New Roman"/>
              </a:rPr>
              <a:t>Long </a:t>
            </a:r>
            <a:r>
              <a:rPr sz="1800" spc="-45" dirty="0">
                <a:latin typeface="Times New Roman"/>
                <a:cs typeface="Times New Roman"/>
              </a:rPr>
              <a:t>Island </a:t>
            </a:r>
            <a:r>
              <a:rPr sz="1800" spc="-40" dirty="0">
                <a:latin typeface="Times New Roman"/>
                <a:cs typeface="Times New Roman"/>
              </a:rPr>
              <a:t>north </a:t>
            </a:r>
            <a:r>
              <a:rPr sz="1800" spc="60" dirty="0">
                <a:latin typeface="Times New Roman"/>
                <a:cs typeface="Times New Roman"/>
              </a:rPr>
              <a:t>and </a:t>
            </a:r>
            <a:r>
              <a:rPr sz="1800" spc="40" dirty="0">
                <a:latin typeface="Times New Roman"/>
                <a:cs typeface="Times New Roman"/>
              </a:rPr>
              <a:t>east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85" dirty="0">
                <a:latin typeface="Times New Roman"/>
                <a:cs typeface="Times New Roman"/>
              </a:rPr>
              <a:t>Brooklyn, </a:t>
            </a:r>
            <a:r>
              <a:rPr sz="1800" spc="-105" dirty="0">
                <a:latin typeface="Times New Roman"/>
                <a:cs typeface="Times New Roman"/>
              </a:rPr>
              <a:t>is  </a:t>
            </a:r>
            <a:r>
              <a:rPr sz="1800" spc="10" dirty="0">
                <a:latin typeface="Times New Roman"/>
                <a:cs typeface="Times New Roman"/>
              </a:rPr>
              <a:t>geographically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spc="15" dirty="0">
                <a:latin typeface="Times New Roman"/>
                <a:cs typeface="Times New Roman"/>
              </a:rPr>
              <a:t>largest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borough.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3223" y="4709160"/>
            <a:ext cx="6551676" cy="2333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3167" y="1392936"/>
            <a:ext cx="4454652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68309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50" dirty="0">
                <a:latin typeface="Times New Roman"/>
                <a:cs typeface="Times New Roman"/>
              </a:rPr>
              <a:t>New </a:t>
            </a:r>
            <a:r>
              <a:rPr sz="2000" spc="-145" dirty="0">
                <a:latin typeface="Times New Roman"/>
                <a:cs typeface="Times New Roman"/>
              </a:rPr>
              <a:t>York </a:t>
            </a:r>
            <a:r>
              <a:rPr sz="2000" spc="-65" dirty="0">
                <a:latin typeface="Times New Roman"/>
                <a:cs typeface="Times New Roman"/>
              </a:rPr>
              <a:t>City </a:t>
            </a:r>
            <a:r>
              <a:rPr sz="2000" spc="-114" dirty="0">
                <a:latin typeface="Times New Roman"/>
                <a:cs typeface="Times New Roman"/>
              </a:rPr>
              <a:t>is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90" dirty="0">
                <a:latin typeface="Times New Roman"/>
                <a:cs typeface="Times New Roman"/>
              </a:rPr>
              <a:t>most </a:t>
            </a:r>
            <a:r>
              <a:rPr sz="2000" spc="-35" dirty="0">
                <a:latin typeface="Times New Roman"/>
                <a:cs typeface="Times New Roman"/>
              </a:rPr>
              <a:t>populous </a:t>
            </a:r>
            <a:r>
              <a:rPr sz="2000" spc="-65" dirty="0">
                <a:latin typeface="Times New Roman"/>
                <a:cs typeface="Times New Roman"/>
              </a:rPr>
              <a:t>city </a:t>
            </a:r>
            <a:r>
              <a:rPr sz="2000" spc="-125" dirty="0">
                <a:latin typeface="Times New Roman"/>
                <a:cs typeface="Times New Roman"/>
              </a:rPr>
              <a:t>in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45" dirty="0">
                <a:latin typeface="Times New Roman"/>
                <a:cs typeface="Times New Roman"/>
              </a:rPr>
              <a:t>United </a:t>
            </a:r>
            <a:r>
              <a:rPr sz="2000" spc="15" dirty="0">
                <a:latin typeface="Times New Roman"/>
                <a:cs typeface="Times New Roman"/>
              </a:rPr>
              <a:t>States </a:t>
            </a:r>
            <a:r>
              <a:rPr sz="2000" spc="-65" dirty="0">
                <a:latin typeface="Times New Roman"/>
                <a:cs typeface="Times New Roman"/>
              </a:rPr>
              <a:t>, </a:t>
            </a:r>
            <a:r>
              <a:rPr sz="2000" spc="-95" dirty="0">
                <a:latin typeface="Times New Roman"/>
                <a:cs typeface="Times New Roman"/>
              </a:rPr>
              <a:t>with </a:t>
            </a:r>
            <a:r>
              <a:rPr sz="2000" spc="40" dirty="0">
                <a:latin typeface="Times New Roman"/>
                <a:cs typeface="Times New Roman"/>
              </a:rPr>
              <a:t>an  </a:t>
            </a:r>
            <a:r>
              <a:rPr sz="2000" spc="5" dirty="0">
                <a:latin typeface="Times New Roman"/>
                <a:cs typeface="Times New Roman"/>
              </a:rPr>
              <a:t>estimated </a:t>
            </a:r>
            <a:r>
              <a:rPr sz="2000" spc="15" dirty="0">
                <a:latin typeface="Times New Roman"/>
                <a:cs typeface="Times New Roman"/>
              </a:rPr>
              <a:t>record </a:t>
            </a:r>
            <a:r>
              <a:rPr sz="2000" spc="-70" dirty="0">
                <a:latin typeface="Times New Roman"/>
                <a:cs typeface="Times New Roman"/>
              </a:rPr>
              <a:t>high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65" dirty="0">
                <a:latin typeface="Times New Roman"/>
                <a:cs typeface="Times New Roman"/>
              </a:rPr>
              <a:t>8,622,698 </a:t>
            </a:r>
            <a:r>
              <a:rPr sz="2000" spc="-20" dirty="0">
                <a:latin typeface="Times New Roman"/>
                <a:cs typeface="Times New Roman"/>
              </a:rPr>
              <a:t>residents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5" dirty="0">
                <a:latin typeface="Times New Roman"/>
                <a:cs typeface="Times New Roman"/>
              </a:rPr>
              <a:t>2017,incorporating  </a:t>
            </a:r>
            <a:r>
              <a:rPr sz="2000" spc="-30" dirty="0">
                <a:latin typeface="Times New Roman"/>
                <a:cs typeface="Times New Roman"/>
              </a:rPr>
              <a:t>more </a:t>
            </a:r>
            <a:r>
              <a:rPr sz="2000" spc="-60" dirty="0">
                <a:latin typeface="Times New Roman"/>
                <a:cs typeface="Times New Roman"/>
              </a:rPr>
              <a:t>immigration </a:t>
            </a:r>
            <a:r>
              <a:rPr sz="2000" spc="-70" dirty="0">
                <a:latin typeface="Times New Roman"/>
                <a:cs typeface="Times New Roman"/>
              </a:rPr>
              <a:t>into </a:t>
            </a:r>
            <a:r>
              <a:rPr sz="2000" spc="-15" dirty="0">
                <a:latin typeface="Times New Roman"/>
                <a:cs typeface="Times New Roman"/>
              </a:rPr>
              <a:t>the </a:t>
            </a:r>
            <a:r>
              <a:rPr sz="2000" spc="-65" dirty="0">
                <a:latin typeface="Times New Roman"/>
                <a:cs typeface="Times New Roman"/>
              </a:rPr>
              <a:t>city </a:t>
            </a:r>
            <a:r>
              <a:rPr sz="2000" spc="-20" dirty="0">
                <a:latin typeface="Times New Roman"/>
                <a:cs typeface="Times New Roman"/>
              </a:rPr>
              <a:t>than </a:t>
            </a:r>
            <a:r>
              <a:rPr sz="2000" spc="-40" dirty="0">
                <a:latin typeface="Times New Roman"/>
                <a:cs typeface="Times New Roman"/>
              </a:rPr>
              <a:t>outmigration </a:t>
            </a:r>
            <a:r>
              <a:rPr sz="2000" spc="-75" dirty="0">
                <a:latin typeface="Times New Roman"/>
                <a:cs typeface="Times New Roman"/>
              </a:rPr>
              <a:t>since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105" dirty="0">
                <a:latin typeface="Times New Roman"/>
                <a:cs typeface="Times New Roman"/>
              </a:rPr>
              <a:t>2010 </a:t>
            </a:r>
            <a:r>
              <a:rPr sz="2000" spc="-50" dirty="0">
                <a:latin typeface="Times New Roman"/>
                <a:cs typeface="Times New Roman"/>
              </a:rPr>
              <a:t>United </a:t>
            </a:r>
            <a:r>
              <a:rPr sz="2000" spc="10" dirty="0">
                <a:latin typeface="Times New Roman"/>
                <a:cs typeface="Times New Roman"/>
              </a:rPr>
              <a:t>States  </a:t>
            </a:r>
            <a:r>
              <a:rPr sz="2000" spc="-85" dirty="0">
                <a:latin typeface="Times New Roman"/>
                <a:cs typeface="Times New Roman"/>
              </a:rPr>
              <a:t>Census.</a:t>
            </a:r>
            <a:endParaRPr sz="2000" dirty="0">
              <a:latin typeface="Times New Roman"/>
              <a:cs typeface="Times New Roman"/>
            </a:endParaRPr>
          </a:p>
          <a:p>
            <a:pPr marL="286385" marR="81280" indent="-273685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885815" algn="l"/>
              </a:tabLst>
            </a:pPr>
            <a:r>
              <a:rPr sz="2000" spc="-125" dirty="0">
                <a:latin typeface="Times New Roman"/>
                <a:cs typeface="Times New Roman"/>
              </a:rPr>
              <a:t>The </a:t>
            </a:r>
            <a:r>
              <a:rPr sz="2000" spc="5" dirty="0">
                <a:latin typeface="Times New Roman"/>
                <a:cs typeface="Times New Roman"/>
              </a:rPr>
              <a:t>racial </a:t>
            </a:r>
            <a:r>
              <a:rPr sz="2000" spc="-65" dirty="0">
                <a:latin typeface="Times New Roman"/>
                <a:cs typeface="Times New Roman"/>
              </a:rPr>
              <a:t>composition </a:t>
            </a:r>
            <a:r>
              <a:rPr sz="2000" spc="-114" dirty="0">
                <a:latin typeface="Times New Roman"/>
                <a:cs typeface="Times New Roman"/>
              </a:rPr>
              <a:t>is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-40" dirty="0">
                <a:latin typeface="Times New Roman"/>
                <a:cs typeface="Times New Roman"/>
              </a:rPr>
              <a:t>given below. </a:t>
            </a:r>
            <a:r>
              <a:rPr sz="2000" spc="-180" dirty="0">
                <a:latin typeface="Times New Roman"/>
                <a:cs typeface="Times New Roman"/>
              </a:rPr>
              <a:t>This </a:t>
            </a:r>
            <a:r>
              <a:rPr sz="2000" spc="-114" dirty="0">
                <a:latin typeface="Times New Roman"/>
                <a:cs typeface="Times New Roman"/>
              </a:rPr>
              <a:t>is </a:t>
            </a:r>
            <a:r>
              <a:rPr sz="2000" spc="-15" dirty="0">
                <a:latin typeface="Times New Roman"/>
                <a:cs typeface="Times New Roman"/>
              </a:rPr>
              <a:t>the </a:t>
            </a:r>
            <a:r>
              <a:rPr sz="2000" spc="15" dirty="0">
                <a:latin typeface="Times New Roman"/>
                <a:cs typeface="Times New Roman"/>
              </a:rPr>
              <a:t>reason </a:t>
            </a:r>
            <a:r>
              <a:rPr sz="2000" spc="-50" dirty="0">
                <a:latin typeface="Times New Roman"/>
                <a:cs typeface="Times New Roman"/>
              </a:rPr>
              <a:t>New </a:t>
            </a:r>
            <a:r>
              <a:rPr sz="2000" spc="-145" dirty="0">
                <a:latin typeface="Times New Roman"/>
                <a:cs typeface="Times New Roman"/>
              </a:rPr>
              <a:t>York </a:t>
            </a:r>
            <a:r>
              <a:rPr sz="2000" spc="-60" dirty="0">
                <a:latin typeface="Times New Roman"/>
                <a:cs typeface="Times New Roman"/>
              </a:rPr>
              <a:t>city </a:t>
            </a:r>
            <a:r>
              <a:rPr sz="2000" spc="-10" dirty="0">
                <a:latin typeface="Times New Roman"/>
                <a:cs typeface="Times New Roman"/>
              </a:rPr>
              <a:t>has  </a:t>
            </a:r>
            <a:r>
              <a:rPr sz="2000" dirty="0">
                <a:latin typeface="Times New Roman"/>
                <a:cs typeface="Times New Roman"/>
              </a:rPr>
              <a:t>restaurants </a:t>
            </a:r>
            <a:r>
              <a:rPr sz="2000" spc="-25" dirty="0">
                <a:latin typeface="Times New Roman"/>
                <a:cs typeface="Times New Roman"/>
              </a:rPr>
              <a:t>serving </a:t>
            </a:r>
            <a:r>
              <a:rPr sz="2000" spc="-90" dirty="0">
                <a:latin typeface="Times New Roman"/>
                <a:cs typeface="Times New Roman"/>
              </a:rPr>
              <a:t>cuisine  </a:t>
            </a:r>
            <a:r>
              <a:rPr sz="2000" spc="-65" dirty="0">
                <a:latin typeface="Times New Roman"/>
                <a:cs typeface="Times New Roman"/>
              </a:rPr>
              <a:t>from </a:t>
            </a:r>
            <a:r>
              <a:rPr sz="2000" spc="-50" dirty="0">
                <a:latin typeface="Times New Roman"/>
                <a:cs typeface="Times New Roman"/>
              </a:rPr>
              <a:t>many </a:t>
            </a:r>
            <a:r>
              <a:rPr sz="2000" spc="-55" dirty="0">
                <a:latin typeface="Times New Roman"/>
                <a:cs typeface="Times New Roman"/>
              </a:rPr>
              <a:t>countries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such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as	</a:t>
            </a:r>
            <a:r>
              <a:rPr sz="2000" spc="-40" dirty="0">
                <a:latin typeface="Times New Roman"/>
                <a:cs typeface="Times New Roman"/>
              </a:rPr>
              <a:t>India, </a:t>
            </a:r>
            <a:r>
              <a:rPr sz="2000" spc="-50" dirty="0">
                <a:latin typeface="Times New Roman"/>
                <a:cs typeface="Times New Roman"/>
              </a:rPr>
              <a:t>Africa, </a:t>
            </a:r>
            <a:r>
              <a:rPr sz="2000" spc="70" dirty="0">
                <a:latin typeface="Times New Roman"/>
                <a:cs typeface="Times New Roman"/>
              </a:rPr>
              <a:t>Japan  </a:t>
            </a:r>
            <a:r>
              <a:rPr sz="2000" spc="-20" dirty="0">
                <a:latin typeface="Times New Roman"/>
                <a:cs typeface="Times New Roman"/>
              </a:rPr>
              <a:t>etc. </a:t>
            </a:r>
            <a:r>
              <a:rPr sz="2000" spc="-180" dirty="0">
                <a:latin typeface="Times New Roman"/>
                <a:cs typeface="Times New Roman"/>
              </a:rPr>
              <a:t>This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spc="-20" dirty="0">
                <a:latin typeface="Times New Roman"/>
                <a:cs typeface="Times New Roman"/>
              </a:rPr>
              <a:t>increases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scope </a:t>
            </a: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dirty="0">
                <a:latin typeface="Times New Roman"/>
                <a:cs typeface="Times New Roman"/>
              </a:rPr>
              <a:t>restaurants </a:t>
            </a:r>
            <a:r>
              <a:rPr sz="2000" spc="-60" dirty="0">
                <a:latin typeface="Times New Roman"/>
                <a:cs typeface="Times New Roman"/>
              </a:rPr>
              <a:t>business </a:t>
            </a:r>
            <a:r>
              <a:rPr sz="2000" spc="-125" dirty="0">
                <a:latin typeface="Times New Roman"/>
                <a:cs typeface="Times New Roman"/>
              </a:rPr>
              <a:t>in </a:t>
            </a:r>
            <a:r>
              <a:rPr sz="2000" spc="-50" dirty="0">
                <a:latin typeface="Times New Roman"/>
                <a:cs typeface="Times New Roman"/>
              </a:rPr>
              <a:t>New </a:t>
            </a:r>
            <a:r>
              <a:rPr sz="2000" spc="-145" dirty="0">
                <a:latin typeface="Times New Roman"/>
                <a:cs typeface="Times New Roman"/>
              </a:rPr>
              <a:t>York</a:t>
            </a:r>
            <a:r>
              <a:rPr sz="2000" spc="14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City.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2047" y="4352544"/>
            <a:ext cx="4149852" cy="2311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9500" y="1911528"/>
            <a:ext cx="9182101" cy="2062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788035" algn="l"/>
              </a:tabLst>
            </a:pPr>
            <a:r>
              <a:rPr sz="2000" spc="-175" dirty="0">
                <a:latin typeface="Times New Roman"/>
                <a:cs typeface="Times New Roman"/>
              </a:rPr>
              <a:t>This	</a:t>
            </a:r>
            <a:r>
              <a:rPr sz="2000" spc="125" dirty="0">
                <a:latin typeface="Times New Roman"/>
                <a:cs typeface="Times New Roman"/>
              </a:rPr>
              <a:t>data </a:t>
            </a:r>
            <a:r>
              <a:rPr sz="2000" spc="-10" dirty="0">
                <a:latin typeface="Times New Roman"/>
                <a:cs typeface="Times New Roman"/>
              </a:rPr>
              <a:t>has </a:t>
            </a:r>
            <a:r>
              <a:rPr sz="2000" spc="55" dirty="0">
                <a:latin typeface="Times New Roman"/>
                <a:cs typeface="Times New Roman"/>
              </a:rPr>
              <a:t>been </a:t>
            </a:r>
            <a:r>
              <a:rPr sz="2000" spc="-35" dirty="0">
                <a:latin typeface="Times New Roman"/>
                <a:cs typeface="Times New Roman"/>
              </a:rPr>
              <a:t>manually </a:t>
            </a:r>
            <a:r>
              <a:rPr sz="2000" spc="75" dirty="0">
                <a:latin typeface="Times New Roman"/>
                <a:cs typeface="Times New Roman"/>
              </a:rPr>
              <a:t>prepared. </a:t>
            </a:r>
            <a:r>
              <a:rPr sz="2000" spc="45" dirty="0">
                <a:latin typeface="Times New Roman"/>
                <a:cs typeface="Times New Roman"/>
              </a:rPr>
              <a:t>Data </a:t>
            </a:r>
            <a:r>
              <a:rPr sz="2000" spc="-114" dirty="0">
                <a:latin typeface="Times New Roman"/>
                <a:cs typeface="Times New Roman"/>
              </a:rPr>
              <a:t>is </a:t>
            </a:r>
            <a:r>
              <a:rPr sz="2000" spc="5" dirty="0">
                <a:latin typeface="Times New Roman"/>
                <a:cs typeface="Times New Roman"/>
              </a:rPr>
              <a:t>taken </a:t>
            </a:r>
            <a:r>
              <a:rPr sz="2000" spc="-65" dirty="0">
                <a:latin typeface="Times New Roman"/>
                <a:cs typeface="Times New Roman"/>
              </a:rPr>
              <a:t>from </a:t>
            </a:r>
            <a:r>
              <a:rPr sz="2000" spc="15" dirty="0">
                <a:latin typeface="Times New Roman"/>
                <a:cs typeface="Times New Roman"/>
              </a:rPr>
              <a:t>Wikipedia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page</a:t>
            </a:r>
            <a:endParaRPr sz="2000" dirty="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-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u="heavy" spc="-1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https://en.wikipedia.org/wiki/Cuisine_of_New_York_City</a:t>
            </a:r>
            <a:endParaRPr sz="20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45" dirty="0">
                <a:latin typeface="Times New Roman"/>
                <a:cs typeface="Times New Roman"/>
              </a:rPr>
              <a:t>Data </a:t>
            </a:r>
            <a:r>
              <a:rPr sz="2000" spc="-10" dirty="0">
                <a:latin typeface="Times New Roman"/>
                <a:cs typeface="Times New Roman"/>
              </a:rPr>
              <a:t>used </a:t>
            </a:r>
            <a:r>
              <a:rPr sz="2000" spc="-20" dirty="0">
                <a:latin typeface="Times New Roman"/>
                <a:cs typeface="Times New Roman"/>
              </a:rPr>
              <a:t>to </a:t>
            </a:r>
            <a:r>
              <a:rPr sz="2000" spc="50" dirty="0">
                <a:latin typeface="Times New Roman"/>
                <a:cs typeface="Times New Roman"/>
              </a:rPr>
              <a:t>create </a:t>
            </a:r>
            <a:r>
              <a:rPr sz="2000" spc="-15" dirty="0">
                <a:latin typeface="Times New Roman"/>
                <a:cs typeface="Times New Roman"/>
              </a:rPr>
              <a:t>word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cloud.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 marR="400050">
              <a:lnSpc>
                <a:spcPct val="100000"/>
              </a:lnSpc>
            </a:pPr>
            <a:r>
              <a:rPr sz="2000" spc="-210" dirty="0">
                <a:latin typeface="Times New Roman"/>
                <a:cs typeface="Times New Roman"/>
              </a:rPr>
              <a:t>NEW </a:t>
            </a:r>
            <a:r>
              <a:rPr sz="2000" spc="-170" dirty="0">
                <a:latin typeface="Times New Roman"/>
                <a:cs typeface="Times New Roman"/>
              </a:rPr>
              <a:t>YORK </a:t>
            </a:r>
            <a:r>
              <a:rPr sz="2000" spc="-220" dirty="0">
                <a:latin typeface="Times New Roman"/>
                <a:cs typeface="Times New Roman"/>
              </a:rPr>
              <a:t>CITY </a:t>
            </a:r>
            <a:r>
              <a:rPr sz="2000" spc="-165" dirty="0">
                <a:latin typeface="Times New Roman"/>
                <a:cs typeface="Times New Roman"/>
              </a:rPr>
              <a:t>CUISINE </a:t>
            </a:r>
            <a:r>
              <a:rPr sz="2000" spc="-40" dirty="0">
                <a:latin typeface="Times New Roman"/>
                <a:cs typeface="Times New Roman"/>
              </a:rPr>
              <a:t>: </a:t>
            </a:r>
            <a:r>
              <a:rPr sz="2000" spc="-90" dirty="0">
                <a:latin typeface="Times New Roman"/>
                <a:cs typeface="Times New Roman"/>
              </a:rPr>
              <a:t>Most </a:t>
            </a:r>
            <a:r>
              <a:rPr sz="2000" spc="35" dirty="0">
                <a:latin typeface="Times New Roman"/>
                <a:cs typeface="Times New Roman"/>
              </a:rPr>
              <a:t>Preferred </a:t>
            </a:r>
            <a:r>
              <a:rPr sz="2000" spc="-40" dirty="0">
                <a:latin typeface="Times New Roman"/>
                <a:cs typeface="Times New Roman"/>
              </a:rPr>
              <a:t>Food </a:t>
            </a:r>
            <a:r>
              <a:rPr sz="2000" spc="-125" dirty="0">
                <a:latin typeface="Times New Roman"/>
                <a:cs typeface="Times New Roman"/>
              </a:rPr>
              <a:t>in </a:t>
            </a:r>
            <a:r>
              <a:rPr sz="2000" spc="-50" dirty="0">
                <a:latin typeface="Times New Roman"/>
                <a:cs typeface="Times New Roman"/>
              </a:rPr>
              <a:t>New </a:t>
            </a:r>
            <a:r>
              <a:rPr sz="2000" spc="-145" dirty="0">
                <a:latin typeface="Times New Roman"/>
                <a:cs typeface="Times New Roman"/>
              </a:rPr>
              <a:t>York </a:t>
            </a:r>
            <a:r>
              <a:rPr sz="2000" spc="-70" dirty="0">
                <a:latin typeface="Times New Roman"/>
                <a:cs typeface="Times New Roman"/>
              </a:rPr>
              <a:t>City </a:t>
            </a:r>
            <a:r>
              <a:rPr sz="2000" spc="-30" dirty="0">
                <a:latin typeface="Times New Roman"/>
                <a:cs typeface="Times New Roman"/>
              </a:rPr>
              <a:t>–Italian,  </a:t>
            </a:r>
            <a:r>
              <a:rPr sz="2000" spc="-45" dirty="0">
                <a:latin typeface="Times New Roman"/>
                <a:cs typeface="Times New Roman"/>
              </a:rPr>
              <a:t>Purto </a:t>
            </a:r>
            <a:r>
              <a:rPr sz="2000" spc="-95" dirty="0">
                <a:latin typeface="Times New Roman"/>
                <a:cs typeface="Times New Roman"/>
              </a:rPr>
              <a:t>Rican, </a:t>
            </a:r>
            <a:r>
              <a:rPr sz="2000" spc="-50" dirty="0">
                <a:latin typeface="Times New Roman"/>
                <a:cs typeface="Times New Roman"/>
              </a:rPr>
              <a:t>Mexican, </a:t>
            </a:r>
            <a:r>
              <a:rPr sz="2000" spc="-65" dirty="0">
                <a:latin typeface="Times New Roman"/>
                <a:cs typeface="Times New Roman"/>
              </a:rPr>
              <a:t>Jewish, </a:t>
            </a:r>
            <a:r>
              <a:rPr sz="2000" spc="-50" dirty="0">
                <a:latin typeface="Times New Roman"/>
                <a:cs typeface="Times New Roman"/>
              </a:rPr>
              <a:t>Indian, </a:t>
            </a:r>
            <a:r>
              <a:rPr sz="2000" spc="-45" dirty="0">
                <a:latin typeface="Times New Roman"/>
                <a:cs typeface="Times New Roman"/>
              </a:rPr>
              <a:t>Pakistani </a:t>
            </a:r>
            <a:r>
              <a:rPr sz="2000" spc="-225" dirty="0">
                <a:latin typeface="Times New Roman"/>
                <a:cs typeface="Times New Roman"/>
              </a:rPr>
              <a:t>&amp;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Dominican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2655" y="4206240"/>
            <a:ext cx="4764024" cy="2529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79525" y="2105025"/>
            <a:ext cx="4067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20" dirty="0">
                <a:latin typeface="Times New Roman"/>
                <a:cs typeface="Times New Roman"/>
              </a:rPr>
              <a:t>BROOKLYN </a:t>
            </a:r>
            <a:r>
              <a:rPr sz="2400" spc="-195" dirty="0">
                <a:latin typeface="Times New Roman"/>
                <a:cs typeface="Times New Roman"/>
              </a:rPr>
              <a:t>CUISINE </a:t>
            </a:r>
            <a:r>
              <a:rPr sz="2400" spc="-90" dirty="0">
                <a:latin typeface="Times New Roman"/>
                <a:cs typeface="Times New Roman"/>
              </a:rPr>
              <a:t>-Most  </a:t>
            </a:r>
            <a:r>
              <a:rPr sz="2400" spc="40" dirty="0">
                <a:latin typeface="Times New Roman"/>
                <a:cs typeface="Times New Roman"/>
              </a:rPr>
              <a:t>Preferred </a:t>
            </a:r>
            <a:r>
              <a:rPr sz="2400" spc="-50" dirty="0">
                <a:latin typeface="Times New Roman"/>
                <a:cs typeface="Times New Roman"/>
              </a:rPr>
              <a:t>Food </a:t>
            </a:r>
            <a:r>
              <a:rPr sz="2400" spc="-150" dirty="0">
                <a:latin typeface="Times New Roman"/>
                <a:cs typeface="Times New Roman"/>
              </a:rPr>
              <a:t>in </a:t>
            </a:r>
            <a:r>
              <a:rPr sz="2400" spc="-114" dirty="0">
                <a:latin typeface="Times New Roman"/>
                <a:cs typeface="Times New Roman"/>
              </a:rPr>
              <a:t>Brooklyn </a:t>
            </a:r>
            <a:r>
              <a:rPr sz="2400" spc="-14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–  </a:t>
            </a:r>
            <a:r>
              <a:rPr sz="2400" spc="-40" dirty="0">
                <a:latin typeface="Times New Roman"/>
                <a:cs typeface="Times New Roman"/>
              </a:rPr>
              <a:t>Italian, </a:t>
            </a:r>
            <a:r>
              <a:rPr sz="2400" spc="-50" dirty="0">
                <a:latin typeface="Times New Roman"/>
                <a:cs typeface="Times New Roman"/>
              </a:rPr>
              <a:t>Purto </a:t>
            </a:r>
            <a:r>
              <a:rPr sz="2400" spc="-120" dirty="0">
                <a:latin typeface="Times New Roman"/>
                <a:cs typeface="Times New Roman"/>
              </a:rPr>
              <a:t>Rican </a:t>
            </a:r>
            <a:r>
              <a:rPr sz="2400" spc="-270" dirty="0">
                <a:latin typeface="Times New Roman"/>
                <a:cs typeface="Times New Roman"/>
              </a:rPr>
              <a:t>&amp;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Mexican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454067"/>
            <a:ext cx="43326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04" dirty="0">
                <a:latin typeface="Times New Roman"/>
                <a:cs typeface="Times New Roman"/>
              </a:rPr>
              <a:t>MANHATTAN </a:t>
            </a:r>
            <a:r>
              <a:rPr sz="2400" spc="-200" dirty="0">
                <a:latin typeface="Times New Roman"/>
                <a:cs typeface="Times New Roman"/>
              </a:rPr>
              <a:t>CUISINE </a:t>
            </a:r>
            <a:r>
              <a:rPr sz="2400" dirty="0">
                <a:latin typeface="Times New Roman"/>
                <a:cs typeface="Times New Roman"/>
              </a:rPr>
              <a:t>- </a:t>
            </a:r>
            <a:r>
              <a:rPr sz="2400" spc="-114" dirty="0">
                <a:latin typeface="Times New Roman"/>
                <a:cs typeface="Times New Roman"/>
              </a:rPr>
              <a:t>Most  </a:t>
            </a:r>
            <a:r>
              <a:rPr sz="2400" spc="40" dirty="0">
                <a:latin typeface="Times New Roman"/>
                <a:cs typeface="Times New Roman"/>
              </a:rPr>
              <a:t>Preferred </a:t>
            </a:r>
            <a:r>
              <a:rPr sz="2400" spc="-50" dirty="0">
                <a:latin typeface="Times New Roman"/>
                <a:cs typeface="Times New Roman"/>
              </a:rPr>
              <a:t>Food </a:t>
            </a:r>
            <a:r>
              <a:rPr sz="2400" spc="-15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Manhattan </a:t>
            </a:r>
            <a:r>
              <a:rPr sz="2400" spc="-13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–  </a:t>
            </a:r>
            <a:r>
              <a:rPr sz="2400" spc="-40" dirty="0">
                <a:latin typeface="Times New Roman"/>
                <a:cs typeface="Times New Roman"/>
              </a:rPr>
              <a:t>Italian, </a:t>
            </a:r>
            <a:r>
              <a:rPr sz="2400" spc="-75" dirty="0">
                <a:latin typeface="Times New Roman"/>
                <a:cs typeface="Times New Roman"/>
              </a:rPr>
              <a:t>American, </a:t>
            </a:r>
            <a:r>
              <a:rPr sz="2400" spc="-20" dirty="0">
                <a:latin typeface="Times New Roman"/>
                <a:cs typeface="Times New Roman"/>
              </a:rPr>
              <a:t>Puerto </a:t>
            </a:r>
            <a:r>
              <a:rPr sz="2400" spc="-114" dirty="0">
                <a:latin typeface="Times New Roman"/>
                <a:cs typeface="Times New Roman"/>
              </a:rPr>
              <a:t>Rican  </a:t>
            </a:r>
            <a:r>
              <a:rPr sz="2400" spc="75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Indian.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7796" y="1982724"/>
            <a:ext cx="3314700" cy="1947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7796" y="4352544"/>
            <a:ext cx="3314700" cy="2033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0188" y="1301496"/>
            <a:ext cx="310134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057" y="1906034"/>
            <a:ext cx="3579495" cy="44640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60" dirty="0">
                <a:latin typeface="Times New Roman"/>
                <a:cs typeface="Times New Roman"/>
              </a:rPr>
              <a:t>New </a:t>
            </a:r>
            <a:r>
              <a:rPr sz="2200" spc="-165" dirty="0">
                <a:latin typeface="Times New Roman"/>
                <a:cs typeface="Times New Roman"/>
              </a:rPr>
              <a:t>York </a:t>
            </a:r>
            <a:r>
              <a:rPr sz="2200" spc="-75" dirty="0">
                <a:latin typeface="Times New Roman"/>
                <a:cs typeface="Times New Roman"/>
              </a:rPr>
              <a:t>city </a:t>
            </a:r>
            <a:r>
              <a:rPr sz="2200" spc="-35" dirty="0">
                <a:latin typeface="Times New Roman"/>
                <a:cs typeface="Times New Roman"/>
              </a:rPr>
              <a:t>review </a:t>
            </a:r>
            <a:r>
              <a:rPr sz="2200" spc="-15" dirty="0">
                <a:latin typeface="Times New Roman"/>
                <a:cs typeface="Times New Roman"/>
              </a:rPr>
              <a:t>for </a:t>
            </a:r>
            <a:r>
              <a:rPr lang="en-IN" sz="2200" spc="-335" dirty="0">
                <a:latin typeface="Times New Roman"/>
                <a:cs typeface="Times New Roman"/>
              </a:rPr>
              <a:t>AB</a:t>
            </a:r>
            <a:r>
              <a:rPr sz="2200" spc="-335" dirty="0">
                <a:latin typeface="Times New Roman"/>
                <a:cs typeface="Times New Roman"/>
              </a:rPr>
              <a:t>  </a:t>
            </a:r>
            <a:r>
              <a:rPr sz="2200" spc="-60" dirty="0">
                <a:latin typeface="Times New Roman"/>
                <a:cs typeface="Times New Roman"/>
              </a:rPr>
              <a:t>Company</a:t>
            </a:r>
            <a:endParaRPr sz="2200" dirty="0">
              <a:latin typeface="Times New Roman"/>
              <a:cs typeface="Times New Roman"/>
            </a:endParaRPr>
          </a:p>
          <a:p>
            <a:pPr marL="287020" marR="415925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75" dirty="0">
                <a:latin typeface="Times New Roman"/>
                <a:cs typeface="Times New Roman"/>
              </a:rPr>
              <a:t>Optimum </a:t>
            </a:r>
            <a:r>
              <a:rPr sz="2200" spc="-40" dirty="0">
                <a:latin typeface="Times New Roman"/>
                <a:cs typeface="Times New Roman"/>
              </a:rPr>
              <a:t>location </a:t>
            </a:r>
            <a:r>
              <a:rPr sz="2200" spc="-20" dirty="0">
                <a:latin typeface="Times New Roman"/>
                <a:cs typeface="Times New Roman"/>
              </a:rPr>
              <a:t>for </a:t>
            </a:r>
            <a:r>
              <a:rPr sz="2200" spc="-65" dirty="0">
                <a:latin typeface="Times New Roman"/>
                <a:cs typeface="Times New Roman"/>
              </a:rPr>
              <a:t>new  </a:t>
            </a:r>
            <a:r>
              <a:rPr sz="2200" spc="-30" dirty="0">
                <a:latin typeface="Times New Roman"/>
                <a:cs typeface="Times New Roman"/>
              </a:rPr>
              <a:t>Restaurant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-70" dirty="0">
                <a:latin typeface="Times New Roman"/>
                <a:cs typeface="Times New Roman"/>
              </a:rPr>
              <a:t>business</a:t>
            </a:r>
            <a:endParaRPr sz="2200" dirty="0">
              <a:latin typeface="Times New Roman"/>
              <a:cs typeface="Times New Roman"/>
            </a:endParaRPr>
          </a:p>
          <a:p>
            <a:pPr marL="287020" indent="-274320">
              <a:lnSpc>
                <a:spcPts val="3335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800" b="1" spc="10" dirty="0">
                <a:latin typeface="Times New Roman"/>
                <a:cs typeface="Times New Roman"/>
              </a:rPr>
              <a:t>Business </a:t>
            </a:r>
            <a:r>
              <a:rPr sz="2800" b="1" spc="15" dirty="0">
                <a:latin typeface="Times New Roman"/>
                <a:cs typeface="Times New Roman"/>
              </a:rPr>
              <a:t>Problem</a:t>
            </a:r>
            <a:r>
              <a:rPr sz="2800" b="1" spc="114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  <a:p>
            <a:pPr marL="287020" marR="142240" indent="-274320">
              <a:lnSpc>
                <a:spcPct val="80000"/>
              </a:lnSpc>
              <a:spcBef>
                <a:spcPts val="515"/>
              </a:spcBef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65" dirty="0">
                <a:latin typeface="Times New Roman"/>
                <a:cs typeface="Times New Roman"/>
              </a:rPr>
              <a:t>Choice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0" dirty="0">
                <a:latin typeface="Times New Roman"/>
                <a:cs typeface="Times New Roman"/>
              </a:rPr>
              <a:t>first </a:t>
            </a:r>
            <a:r>
              <a:rPr sz="2000" spc="-5" dirty="0">
                <a:latin typeface="Times New Roman"/>
                <a:cs typeface="Times New Roman"/>
              </a:rPr>
              <a:t>neighborhood </a:t>
            </a:r>
            <a:r>
              <a:rPr sz="2000" spc="-10" dirty="0">
                <a:latin typeface="Times New Roman"/>
                <a:cs typeface="Times New Roman"/>
              </a:rPr>
              <a:t>to  </a:t>
            </a:r>
            <a:r>
              <a:rPr sz="2000" spc="20" dirty="0">
                <a:latin typeface="Times New Roman"/>
                <a:cs typeface="Times New Roman"/>
              </a:rPr>
              <a:t>start </a:t>
            </a:r>
            <a:r>
              <a:rPr sz="2000" spc="10" dirty="0">
                <a:latin typeface="Times New Roman"/>
                <a:cs typeface="Times New Roman"/>
              </a:rPr>
              <a:t>restaurant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business.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65" dirty="0">
                <a:latin typeface="Times New Roman"/>
                <a:cs typeface="Times New Roman"/>
              </a:rPr>
              <a:t>Easy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replicate.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4" dirty="0">
                <a:latin typeface="Times New Roman"/>
                <a:cs typeface="Times New Roman"/>
              </a:rPr>
              <a:t>Low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competition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95" dirty="0">
                <a:latin typeface="Times New Roman"/>
                <a:cs typeface="Times New Roman"/>
              </a:rPr>
              <a:t>High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demand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ts val="2385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65" dirty="0">
                <a:latin typeface="Times New Roman"/>
                <a:cs typeface="Times New Roman"/>
              </a:rPr>
              <a:t>Choice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Menu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ts val="3345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Success </a:t>
            </a:r>
            <a:r>
              <a:rPr sz="2800" b="1" spc="-25" dirty="0">
                <a:latin typeface="Times New Roman"/>
                <a:cs typeface="Times New Roman"/>
              </a:rPr>
              <a:t>Criteria</a:t>
            </a:r>
            <a:r>
              <a:rPr sz="2800" b="1" spc="7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  <a:p>
            <a:pPr marL="292735" marR="132715" indent="-280035">
              <a:lnSpc>
                <a:spcPct val="100000"/>
              </a:lnSpc>
              <a:spcBef>
                <a:spcPts val="30"/>
              </a:spcBef>
              <a:tabLst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-	</a:t>
            </a:r>
            <a:r>
              <a:rPr sz="2000" spc="-85" dirty="0">
                <a:latin typeface="Times New Roman"/>
                <a:cs typeface="Times New Roman"/>
              </a:rPr>
              <a:t>Best </a:t>
            </a:r>
            <a:r>
              <a:rPr sz="2000" spc="-5" dirty="0">
                <a:latin typeface="Times New Roman"/>
                <a:cs typeface="Times New Roman"/>
              </a:rPr>
              <a:t>neighborhood </a:t>
            </a:r>
            <a:r>
              <a:rPr sz="2000" spc="-105" dirty="0">
                <a:latin typeface="Times New Roman"/>
                <a:cs typeface="Times New Roman"/>
              </a:rPr>
              <a:t>which </a:t>
            </a:r>
            <a:r>
              <a:rPr sz="2000" spc="-25" dirty="0">
                <a:latin typeface="Times New Roman"/>
                <a:cs typeface="Times New Roman"/>
              </a:rPr>
              <a:t>meets  </a:t>
            </a:r>
            <a:r>
              <a:rPr sz="2000" spc="50" dirty="0">
                <a:latin typeface="Times New Roman"/>
                <a:cs typeface="Times New Roman"/>
              </a:rPr>
              <a:t>above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criteria.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3991355"/>
            <a:ext cx="4258056" cy="2602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0200" y="1903476"/>
            <a:ext cx="4186428" cy="1952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36995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185" dirty="0">
                <a:latin typeface="Times New Roman"/>
                <a:cs typeface="Times New Roman"/>
              </a:rPr>
              <a:t>QUEENS </a:t>
            </a:r>
            <a:r>
              <a:rPr sz="2400" spc="-200" dirty="0">
                <a:latin typeface="Times New Roman"/>
                <a:cs typeface="Times New Roman"/>
              </a:rPr>
              <a:t>CUISINE </a:t>
            </a:r>
            <a:r>
              <a:rPr sz="2400" spc="-55" dirty="0">
                <a:latin typeface="Times New Roman"/>
                <a:cs typeface="Times New Roman"/>
              </a:rPr>
              <a:t>- </a:t>
            </a:r>
            <a:r>
              <a:rPr sz="2400" spc="-110" dirty="0">
                <a:latin typeface="Times New Roman"/>
                <a:cs typeface="Times New Roman"/>
              </a:rPr>
              <a:t>Most  </a:t>
            </a:r>
            <a:r>
              <a:rPr sz="2400" spc="40" dirty="0">
                <a:latin typeface="Times New Roman"/>
                <a:cs typeface="Times New Roman"/>
              </a:rPr>
              <a:t>Preferred </a:t>
            </a:r>
            <a:r>
              <a:rPr sz="2400" spc="-50" dirty="0">
                <a:latin typeface="Times New Roman"/>
                <a:cs typeface="Times New Roman"/>
              </a:rPr>
              <a:t>Food </a:t>
            </a:r>
            <a:r>
              <a:rPr sz="2400" spc="-150" dirty="0">
                <a:latin typeface="Times New Roman"/>
                <a:cs typeface="Times New Roman"/>
              </a:rPr>
              <a:t>in </a:t>
            </a:r>
            <a:r>
              <a:rPr sz="2400" spc="-10" dirty="0">
                <a:latin typeface="Times New Roman"/>
                <a:cs typeface="Times New Roman"/>
              </a:rPr>
              <a:t>Queens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is</a:t>
            </a:r>
            <a:endParaRPr sz="2400" dirty="0">
              <a:latin typeface="Times New Roman"/>
              <a:cs typeface="Times New Roman"/>
            </a:endParaRPr>
          </a:p>
          <a:p>
            <a:pPr marL="287020" marR="508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60" dirty="0">
                <a:latin typeface="Times New Roman"/>
                <a:cs typeface="Times New Roman"/>
              </a:rPr>
              <a:t>Indian, </a:t>
            </a:r>
            <a:r>
              <a:rPr sz="2400" spc="-130" dirty="0">
                <a:latin typeface="Times New Roman"/>
                <a:cs typeface="Times New Roman"/>
              </a:rPr>
              <a:t>Irish, </a:t>
            </a:r>
            <a:r>
              <a:rPr sz="2400" spc="-55" dirty="0">
                <a:latin typeface="Times New Roman"/>
                <a:cs typeface="Times New Roman"/>
              </a:rPr>
              <a:t>Pakistani </a:t>
            </a:r>
            <a:r>
              <a:rPr sz="2400" spc="75" dirty="0">
                <a:latin typeface="Times New Roman"/>
                <a:cs typeface="Times New Roman"/>
              </a:rPr>
              <a:t>and  </a:t>
            </a:r>
            <a:r>
              <a:rPr sz="2400" spc="-65" dirty="0">
                <a:latin typeface="Times New Roman"/>
                <a:cs typeface="Times New Roman"/>
              </a:rPr>
              <a:t>Mexican.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380992"/>
            <a:ext cx="37668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85" dirty="0">
                <a:latin typeface="Times New Roman"/>
                <a:cs typeface="Times New Roman"/>
              </a:rPr>
              <a:t>THE </a:t>
            </a:r>
            <a:r>
              <a:rPr sz="2400" spc="-180" dirty="0">
                <a:latin typeface="Times New Roman"/>
                <a:cs typeface="Times New Roman"/>
              </a:rPr>
              <a:t>BRONX </a:t>
            </a:r>
            <a:r>
              <a:rPr sz="2400" spc="-200" dirty="0">
                <a:latin typeface="Times New Roman"/>
                <a:cs typeface="Times New Roman"/>
              </a:rPr>
              <a:t>CUISINE </a:t>
            </a:r>
            <a:r>
              <a:rPr sz="2400" spc="-55" dirty="0">
                <a:latin typeface="Times New Roman"/>
                <a:cs typeface="Times New Roman"/>
              </a:rPr>
              <a:t>- </a:t>
            </a:r>
            <a:r>
              <a:rPr sz="2400" spc="-110" dirty="0">
                <a:latin typeface="Times New Roman"/>
                <a:cs typeface="Times New Roman"/>
              </a:rPr>
              <a:t>Most  </a:t>
            </a:r>
            <a:r>
              <a:rPr sz="2400" spc="40" dirty="0">
                <a:latin typeface="Times New Roman"/>
                <a:cs typeface="Times New Roman"/>
              </a:rPr>
              <a:t>Preferred </a:t>
            </a:r>
            <a:r>
              <a:rPr sz="2400" spc="-50" dirty="0">
                <a:latin typeface="Times New Roman"/>
                <a:cs typeface="Times New Roman"/>
              </a:rPr>
              <a:t>Food </a:t>
            </a:r>
            <a:r>
              <a:rPr sz="2400" spc="-150" dirty="0">
                <a:latin typeface="Times New Roman"/>
                <a:cs typeface="Times New Roman"/>
              </a:rPr>
              <a:t>in </a:t>
            </a:r>
            <a:r>
              <a:rPr sz="2400" spc="-145" dirty="0">
                <a:latin typeface="Times New Roman"/>
                <a:cs typeface="Times New Roman"/>
              </a:rPr>
              <a:t>The </a:t>
            </a:r>
            <a:r>
              <a:rPr sz="2400" spc="-125" dirty="0">
                <a:latin typeface="Times New Roman"/>
                <a:cs typeface="Times New Roman"/>
              </a:rPr>
              <a:t>Bronx  </a:t>
            </a:r>
            <a:r>
              <a:rPr sz="2400" spc="-140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40" dirty="0">
                <a:latin typeface="Times New Roman"/>
                <a:cs typeface="Times New Roman"/>
              </a:rPr>
              <a:t>Italian, </a:t>
            </a:r>
            <a:r>
              <a:rPr sz="2400" spc="-25" dirty="0">
                <a:latin typeface="Times New Roman"/>
                <a:cs typeface="Times New Roman"/>
              </a:rPr>
              <a:t>Puerto </a:t>
            </a:r>
            <a:r>
              <a:rPr sz="2400" spc="-110" dirty="0">
                <a:latin typeface="Times New Roman"/>
                <a:cs typeface="Times New Roman"/>
              </a:rPr>
              <a:t>Rican,  </a:t>
            </a:r>
            <a:r>
              <a:rPr sz="2400" spc="-35" dirty="0">
                <a:latin typeface="Times New Roman"/>
                <a:cs typeface="Times New Roman"/>
              </a:rPr>
              <a:t>Albanian </a:t>
            </a:r>
            <a:r>
              <a:rPr sz="2400" spc="75" dirty="0">
                <a:latin typeface="Times New Roman"/>
                <a:cs typeface="Times New Roman"/>
              </a:rPr>
              <a:t>and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Dominican.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01284" y="1946148"/>
            <a:ext cx="3680459" cy="1837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1284" y="4352544"/>
            <a:ext cx="3680459" cy="1941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0452" y="1301496"/>
            <a:ext cx="3215640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7823" y="1473708"/>
            <a:ext cx="143256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1288" y="1321308"/>
            <a:ext cx="216535" cy="285115"/>
          </a:xfrm>
          <a:custGeom>
            <a:avLst/>
            <a:gdLst/>
            <a:ahLst/>
            <a:cxnLst/>
            <a:rect l="l" t="t" r="r" b="b"/>
            <a:pathLst>
              <a:path w="216535" h="285115">
                <a:moveTo>
                  <a:pt x="216408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6492" y="71628"/>
                </a:lnTo>
                <a:lnTo>
                  <a:pt x="51816" y="164592"/>
                </a:lnTo>
                <a:lnTo>
                  <a:pt x="216408" y="164592"/>
                </a:lnTo>
                <a:lnTo>
                  <a:pt x="216408" y="216408"/>
                </a:lnTo>
                <a:close/>
              </a:path>
              <a:path w="21653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653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5191" y="1313688"/>
            <a:ext cx="228600" cy="299085"/>
          </a:xfrm>
          <a:custGeom>
            <a:avLst/>
            <a:gdLst/>
            <a:ahLst/>
            <a:cxnLst/>
            <a:rect l="l" t="t" r="r" b="b"/>
            <a:pathLst>
              <a:path w="228600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7160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6096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28600" h="299084">
                <a:moveTo>
                  <a:pt x="214884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5072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5072" y="164592"/>
                </a:lnTo>
                <a:lnTo>
                  <a:pt x="202692" y="172212"/>
                </a:lnTo>
                <a:lnTo>
                  <a:pt x="214884" y="172212"/>
                </a:lnTo>
                <a:lnTo>
                  <a:pt x="214884" y="178308"/>
                </a:lnTo>
                <a:close/>
              </a:path>
              <a:path w="228600" h="299084">
                <a:moveTo>
                  <a:pt x="202692" y="13716"/>
                </a:moveTo>
                <a:lnTo>
                  <a:pt x="195072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28600" h="299084">
                <a:moveTo>
                  <a:pt x="142031" y="13716"/>
                </a:moveTo>
                <a:lnTo>
                  <a:pt x="137160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28600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28600" h="299084">
                <a:moveTo>
                  <a:pt x="137160" y="178308"/>
                </a:moveTo>
                <a:lnTo>
                  <a:pt x="56388" y="178308"/>
                </a:lnTo>
                <a:lnTo>
                  <a:pt x="53340" y="176784"/>
                </a:lnTo>
                <a:lnTo>
                  <a:pt x="51816" y="175260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9540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6075"/>
                </a:lnTo>
                <a:lnTo>
                  <a:pt x="73446" y="164592"/>
                </a:lnTo>
                <a:lnTo>
                  <a:pt x="57912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28600" h="299084">
                <a:moveTo>
                  <a:pt x="126492" y="96075"/>
                </a:moveTo>
                <a:lnTo>
                  <a:pt x="126492" y="79248"/>
                </a:lnTo>
                <a:lnTo>
                  <a:pt x="132588" y="85344"/>
                </a:lnTo>
                <a:lnTo>
                  <a:pt x="134800" y="85344"/>
                </a:lnTo>
                <a:lnTo>
                  <a:pt x="126492" y="96075"/>
                </a:lnTo>
                <a:close/>
              </a:path>
              <a:path w="228600" h="299084">
                <a:moveTo>
                  <a:pt x="132588" y="85344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7160" y="82296"/>
                </a:lnTo>
                <a:lnTo>
                  <a:pt x="132588" y="85344"/>
                </a:lnTo>
                <a:close/>
              </a:path>
              <a:path w="228600" h="299084">
                <a:moveTo>
                  <a:pt x="134800" y="85344"/>
                </a:moveTo>
                <a:lnTo>
                  <a:pt x="132588" y="85344"/>
                </a:lnTo>
                <a:lnTo>
                  <a:pt x="137160" y="82296"/>
                </a:lnTo>
                <a:lnTo>
                  <a:pt x="134800" y="85344"/>
                </a:lnTo>
                <a:close/>
              </a:path>
              <a:path w="228600" h="299084">
                <a:moveTo>
                  <a:pt x="126492" y="172212"/>
                </a:moveTo>
                <a:lnTo>
                  <a:pt x="126492" y="96075"/>
                </a:lnTo>
                <a:lnTo>
                  <a:pt x="137160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2588" y="164592"/>
                </a:lnTo>
                <a:lnTo>
                  <a:pt x="126492" y="172212"/>
                </a:lnTo>
                <a:close/>
              </a:path>
              <a:path w="228600" h="299084">
                <a:moveTo>
                  <a:pt x="64008" y="176784"/>
                </a:moveTo>
                <a:lnTo>
                  <a:pt x="57912" y="164592"/>
                </a:lnTo>
                <a:lnTo>
                  <a:pt x="73446" y="164592"/>
                </a:lnTo>
                <a:lnTo>
                  <a:pt x="64008" y="176784"/>
                </a:lnTo>
                <a:close/>
              </a:path>
              <a:path w="228600" h="299084">
                <a:moveTo>
                  <a:pt x="138684" y="176784"/>
                </a:moveTo>
                <a:lnTo>
                  <a:pt x="64008" y="176784"/>
                </a:lnTo>
                <a:lnTo>
                  <a:pt x="73446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28600" h="299084">
                <a:moveTo>
                  <a:pt x="140208" y="172212"/>
                </a:moveTo>
                <a:lnTo>
                  <a:pt x="126492" y="172212"/>
                </a:lnTo>
                <a:lnTo>
                  <a:pt x="132588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28600" h="299084">
                <a:moveTo>
                  <a:pt x="202692" y="172212"/>
                </a:moveTo>
                <a:lnTo>
                  <a:pt x="195072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28600" h="299084">
                <a:moveTo>
                  <a:pt x="228600" y="178308"/>
                </a:moveTo>
                <a:lnTo>
                  <a:pt x="222504" y="178308"/>
                </a:lnTo>
                <a:lnTo>
                  <a:pt x="214884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5552" y="164592"/>
                </a:lnTo>
                <a:lnTo>
                  <a:pt x="228600" y="167640"/>
                </a:lnTo>
                <a:lnTo>
                  <a:pt x="228600" y="178308"/>
                </a:lnTo>
                <a:close/>
              </a:path>
              <a:path w="228600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28600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28600" h="299084">
                <a:moveTo>
                  <a:pt x="214884" y="224028"/>
                </a:moveTo>
                <a:lnTo>
                  <a:pt x="214884" y="172212"/>
                </a:lnTo>
                <a:lnTo>
                  <a:pt x="222504" y="178308"/>
                </a:lnTo>
                <a:lnTo>
                  <a:pt x="228600" y="178308"/>
                </a:lnTo>
                <a:lnTo>
                  <a:pt x="228600" y="216408"/>
                </a:lnTo>
                <a:lnTo>
                  <a:pt x="222504" y="216408"/>
                </a:lnTo>
                <a:lnTo>
                  <a:pt x="214884" y="224028"/>
                </a:lnTo>
                <a:close/>
              </a:path>
              <a:path w="228600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28600" h="299084">
                <a:moveTo>
                  <a:pt x="13716" y="224028"/>
                </a:moveTo>
                <a:lnTo>
                  <a:pt x="6096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28600" h="299084">
                <a:moveTo>
                  <a:pt x="140208" y="230124"/>
                </a:moveTo>
                <a:lnTo>
                  <a:pt x="132588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4884" y="216408"/>
                </a:lnTo>
                <a:lnTo>
                  <a:pt x="214884" y="224028"/>
                </a:lnTo>
                <a:lnTo>
                  <a:pt x="202692" y="224028"/>
                </a:lnTo>
                <a:lnTo>
                  <a:pt x="195072" y="230124"/>
                </a:lnTo>
                <a:lnTo>
                  <a:pt x="202692" y="230124"/>
                </a:lnTo>
                <a:lnTo>
                  <a:pt x="202692" y="284988"/>
                </a:lnTo>
                <a:lnTo>
                  <a:pt x="195072" y="284988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25552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4884" y="224028"/>
                </a:lnTo>
                <a:lnTo>
                  <a:pt x="222504" y="216408"/>
                </a:lnTo>
                <a:lnTo>
                  <a:pt x="228600" y="216408"/>
                </a:lnTo>
                <a:lnTo>
                  <a:pt x="228600" y="227076"/>
                </a:lnTo>
                <a:lnTo>
                  <a:pt x="225552" y="230124"/>
                </a:lnTo>
                <a:close/>
              </a:path>
              <a:path w="228600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2588" y="230124"/>
                </a:lnTo>
                <a:lnTo>
                  <a:pt x="140208" y="230124"/>
                </a:lnTo>
                <a:lnTo>
                  <a:pt x="140208" y="284988"/>
                </a:lnTo>
                <a:lnTo>
                  <a:pt x="132588" y="284988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28600" h="299084">
                <a:moveTo>
                  <a:pt x="202692" y="230124"/>
                </a:moveTo>
                <a:lnTo>
                  <a:pt x="195072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28600" h="299084">
                <a:moveTo>
                  <a:pt x="140208" y="292608"/>
                </a:moveTo>
                <a:lnTo>
                  <a:pt x="132588" y="284988"/>
                </a:lnTo>
                <a:lnTo>
                  <a:pt x="140208" y="284988"/>
                </a:lnTo>
                <a:lnTo>
                  <a:pt x="140208" y="292608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8"/>
                </a:lnTo>
                <a:lnTo>
                  <a:pt x="188976" y="284988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02692" y="292608"/>
                </a:moveTo>
                <a:lnTo>
                  <a:pt x="188976" y="292608"/>
                </a:lnTo>
                <a:lnTo>
                  <a:pt x="195072" y="284988"/>
                </a:lnTo>
                <a:lnTo>
                  <a:pt x="202692" y="284988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43144" y="1473708"/>
            <a:ext cx="143256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4896" y="1306068"/>
            <a:ext cx="3066288" cy="391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8592" y="1967006"/>
            <a:ext cx="790384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37795" indent="-27368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907405" algn="l"/>
                <a:tab pos="6477000" algn="l"/>
              </a:tabLst>
            </a:pPr>
            <a:r>
              <a:rPr sz="2400" spc="-130" dirty="0">
                <a:solidFill>
                  <a:srgbClr val="DFE6CF"/>
                </a:solidFill>
                <a:latin typeface="Times New Roman"/>
                <a:cs typeface="Times New Roman"/>
              </a:rPr>
              <a:t>NewYork 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coordinates</a:t>
            </a:r>
            <a:r>
              <a:rPr sz="24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DFE6CF"/>
                </a:solidFill>
                <a:latin typeface="Times New Roman"/>
                <a:cs typeface="Times New Roman"/>
              </a:rPr>
              <a:t>data	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	</a:t>
            </a:r>
            <a:r>
              <a:rPr sz="2400" spc="135" dirty="0">
                <a:solidFill>
                  <a:srgbClr val="DFE6CF"/>
                </a:solidFill>
                <a:latin typeface="Times New Roman"/>
                <a:cs typeface="Times New Roman"/>
              </a:rPr>
              <a:t>be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utilized  </a:t>
            </a:r>
            <a:r>
              <a:rPr sz="2400" spc="55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input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400" spc="-195" dirty="0">
                <a:solidFill>
                  <a:srgbClr val="DFE6CF"/>
                </a:solidFill>
                <a:latin typeface="Times New Roman"/>
                <a:cs typeface="Times New Roman"/>
              </a:rPr>
              <a:t>API,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55" dirty="0">
                <a:solidFill>
                  <a:srgbClr val="DFE6CF"/>
                </a:solidFill>
                <a:latin typeface="Times New Roman"/>
                <a:cs typeface="Times New Roman"/>
              </a:rPr>
              <a:t>been 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leveraged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provision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information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each</a:t>
            </a:r>
            <a:r>
              <a:rPr sz="2400" spc="49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neighborhood.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35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400" spc="-235" dirty="0">
                <a:solidFill>
                  <a:srgbClr val="DFE6CF"/>
                </a:solidFill>
                <a:latin typeface="Times New Roman"/>
                <a:cs typeface="Times New Roman"/>
              </a:rPr>
              <a:t>API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neighborhoods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7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400" spc="1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City.</a:t>
            </a:r>
            <a:endParaRPr sz="2400">
              <a:latin typeface="Times New Roman"/>
              <a:cs typeface="Times New Roman"/>
            </a:endParaRPr>
          </a:p>
          <a:p>
            <a:pPr marL="286385" marR="39687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20" dirty="0">
                <a:solidFill>
                  <a:srgbClr val="DFE6CF"/>
                </a:solidFill>
                <a:latin typeface="Times New Roman"/>
                <a:cs typeface="Times New Roman"/>
              </a:rPr>
              <a:t>Using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coordinates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each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neighbourhood 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400" spc="-229" dirty="0">
                <a:solidFill>
                  <a:srgbClr val="DFE6CF"/>
                </a:solidFill>
                <a:latin typeface="Times New Roman"/>
                <a:cs typeface="Times New Roman"/>
              </a:rPr>
              <a:t>API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calls </a:t>
            </a:r>
            <a:r>
              <a:rPr sz="2400" spc="13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made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get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top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200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radius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1000</a:t>
            </a:r>
            <a:r>
              <a:rPr sz="2400" spc="2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meters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1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1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</a:t>
            </a:r>
            <a:endParaRPr sz="24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  <a:spcBef>
                <a:spcPts val="580"/>
              </a:spcBef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2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400" spc="-22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Island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5304" y="861060"/>
            <a:ext cx="287121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3868" y="99669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195" y="877824"/>
            <a:ext cx="192405" cy="254635"/>
          </a:xfrm>
          <a:custGeom>
            <a:avLst/>
            <a:gdLst/>
            <a:ahLst/>
            <a:cxnLst/>
            <a:rect l="l" t="t" r="r" b="b"/>
            <a:pathLst>
              <a:path w="192404" h="254634">
                <a:moveTo>
                  <a:pt x="192024" y="193548"/>
                </a:moveTo>
                <a:lnTo>
                  <a:pt x="0" y="193548"/>
                </a:lnTo>
                <a:lnTo>
                  <a:pt x="0" y="146304"/>
                </a:lnTo>
                <a:lnTo>
                  <a:pt x="117348" y="0"/>
                </a:lnTo>
                <a:lnTo>
                  <a:pt x="169164" y="0"/>
                </a:lnTo>
                <a:lnTo>
                  <a:pt x="169164" y="64008"/>
                </a:lnTo>
                <a:lnTo>
                  <a:pt x="112776" y="64008"/>
                </a:lnTo>
                <a:lnTo>
                  <a:pt x="47244" y="146304"/>
                </a:lnTo>
                <a:lnTo>
                  <a:pt x="192024" y="146304"/>
                </a:lnTo>
                <a:lnTo>
                  <a:pt x="192024" y="193548"/>
                </a:lnTo>
                <a:close/>
              </a:path>
              <a:path w="192404" h="254634">
                <a:moveTo>
                  <a:pt x="169164" y="146304"/>
                </a:moveTo>
                <a:lnTo>
                  <a:pt x="112776" y="146304"/>
                </a:lnTo>
                <a:lnTo>
                  <a:pt x="112776" y="64008"/>
                </a:lnTo>
                <a:lnTo>
                  <a:pt x="169164" y="64008"/>
                </a:lnTo>
                <a:lnTo>
                  <a:pt x="169164" y="146304"/>
                </a:lnTo>
                <a:close/>
              </a:path>
              <a:path w="192404" h="254634">
                <a:moveTo>
                  <a:pt x="169164" y="254508"/>
                </a:moveTo>
                <a:lnTo>
                  <a:pt x="112776" y="254508"/>
                </a:lnTo>
                <a:lnTo>
                  <a:pt x="112776" y="193548"/>
                </a:lnTo>
                <a:lnTo>
                  <a:pt x="169164" y="193548"/>
                </a:lnTo>
                <a:lnTo>
                  <a:pt x="169164" y="25450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6100" y="871728"/>
            <a:ext cx="205740" cy="266700"/>
          </a:xfrm>
          <a:custGeom>
            <a:avLst/>
            <a:gdLst/>
            <a:ahLst/>
            <a:cxnLst/>
            <a:rect l="l" t="t" r="r" b="b"/>
            <a:pathLst>
              <a:path w="205740" h="266700">
                <a:moveTo>
                  <a:pt x="112776" y="205740"/>
                </a:moveTo>
                <a:lnTo>
                  <a:pt x="3048" y="205740"/>
                </a:lnTo>
                <a:lnTo>
                  <a:pt x="0" y="202692"/>
                </a:lnTo>
                <a:lnTo>
                  <a:pt x="0" y="149352"/>
                </a:lnTo>
                <a:lnTo>
                  <a:pt x="1524" y="147828"/>
                </a:lnTo>
                <a:lnTo>
                  <a:pt x="117348" y="3048"/>
                </a:lnTo>
                <a:lnTo>
                  <a:pt x="118872" y="0"/>
                </a:lnTo>
                <a:lnTo>
                  <a:pt x="178308" y="0"/>
                </a:lnTo>
                <a:lnTo>
                  <a:pt x="181356" y="3048"/>
                </a:lnTo>
                <a:lnTo>
                  <a:pt x="181356" y="6096"/>
                </a:lnTo>
                <a:lnTo>
                  <a:pt x="167640" y="6096"/>
                </a:lnTo>
                <a:lnTo>
                  <a:pt x="167640" y="10668"/>
                </a:lnTo>
                <a:lnTo>
                  <a:pt x="128016" y="10668"/>
                </a:lnTo>
                <a:lnTo>
                  <a:pt x="123444" y="13716"/>
                </a:lnTo>
                <a:lnTo>
                  <a:pt x="125603" y="13716"/>
                </a:lnTo>
                <a:lnTo>
                  <a:pt x="15811" y="152400"/>
                </a:lnTo>
                <a:lnTo>
                  <a:pt x="13716" y="152400"/>
                </a:lnTo>
                <a:lnTo>
                  <a:pt x="12192" y="156972"/>
                </a:lnTo>
                <a:lnTo>
                  <a:pt x="13716" y="156972"/>
                </a:lnTo>
                <a:lnTo>
                  <a:pt x="13716" y="192024"/>
                </a:lnTo>
                <a:lnTo>
                  <a:pt x="6096" y="192024"/>
                </a:lnTo>
                <a:lnTo>
                  <a:pt x="13716" y="199644"/>
                </a:lnTo>
                <a:lnTo>
                  <a:pt x="112776" y="199644"/>
                </a:lnTo>
                <a:lnTo>
                  <a:pt x="112776" y="205740"/>
                </a:lnTo>
                <a:close/>
              </a:path>
              <a:path w="205740" h="266700">
                <a:moveTo>
                  <a:pt x="192024" y="160020"/>
                </a:moveTo>
                <a:lnTo>
                  <a:pt x="170688" y="160020"/>
                </a:lnTo>
                <a:lnTo>
                  <a:pt x="167640" y="156972"/>
                </a:lnTo>
                <a:lnTo>
                  <a:pt x="167640" y="6096"/>
                </a:lnTo>
                <a:lnTo>
                  <a:pt x="175260" y="13716"/>
                </a:lnTo>
                <a:lnTo>
                  <a:pt x="181356" y="13716"/>
                </a:lnTo>
                <a:lnTo>
                  <a:pt x="181356" y="146304"/>
                </a:lnTo>
                <a:lnTo>
                  <a:pt x="175260" y="146304"/>
                </a:lnTo>
                <a:lnTo>
                  <a:pt x="181356" y="152400"/>
                </a:lnTo>
                <a:lnTo>
                  <a:pt x="192024" y="152400"/>
                </a:lnTo>
                <a:lnTo>
                  <a:pt x="192024" y="160020"/>
                </a:lnTo>
                <a:close/>
              </a:path>
              <a:path w="205740" h="266700">
                <a:moveTo>
                  <a:pt x="181356" y="13716"/>
                </a:moveTo>
                <a:lnTo>
                  <a:pt x="175260" y="13716"/>
                </a:lnTo>
                <a:lnTo>
                  <a:pt x="167640" y="6096"/>
                </a:lnTo>
                <a:lnTo>
                  <a:pt x="181356" y="6096"/>
                </a:lnTo>
                <a:lnTo>
                  <a:pt x="181356" y="13716"/>
                </a:lnTo>
                <a:close/>
              </a:path>
              <a:path w="205740" h="266700">
                <a:moveTo>
                  <a:pt x="125603" y="13716"/>
                </a:moveTo>
                <a:lnTo>
                  <a:pt x="123444" y="13716"/>
                </a:lnTo>
                <a:lnTo>
                  <a:pt x="128016" y="10668"/>
                </a:lnTo>
                <a:lnTo>
                  <a:pt x="125603" y="13716"/>
                </a:lnTo>
                <a:close/>
              </a:path>
              <a:path w="205740" h="266700">
                <a:moveTo>
                  <a:pt x="167640" y="13716"/>
                </a:moveTo>
                <a:lnTo>
                  <a:pt x="125603" y="13716"/>
                </a:lnTo>
                <a:lnTo>
                  <a:pt x="128016" y="10668"/>
                </a:lnTo>
                <a:lnTo>
                  <a:pt x="167640" y="10668"/>
                </a:lnTo>
                <a:lnTo>
                  <a:pt x="167640" y="13716"/>
                </a:lnTo>
                <a:close/>
              </a:path>
              <a:path w="205740" h="266700">
                <a:moveTo>
                  <a:pt x="123444" y="160020"/>
                </a:moveTo>
                <a:lnTo>
                  <a:pt x="50292" y="160020"/>
                </a:lnTo>
                <a:lnTo>
                  <a:pt x="47244" y="158496"/>
                </a:lnTo>
                <a:lnTo>
                  <a:pt x="47244" y="155448"/>
                </a:lnTo>
                <a:lnTo>
                  <a:pt x="45720" y="153924"/>
                </a:lnTo>
                <a:lnTo>
                  <a:pt x="45720" y="150876"/>
                </a:lnTo>
                <a:lnTo>
                  <a:pt x="47244" y="149352"/>
                </a:lnTo>
                <a:lnTo>
                  <a:pt x="112776" y="65532"/>
                </a:lnTo>
                <a:lnTo>
                  <a:pt x="114300" y="64008"/>
                </a:lnTo>
                <a:lnTo>
                  <a:pt x="123444" y="64008"/>
                </a:lnTo>
                <a:lnTo>
                  <a:pt x="126492" y="67056"/>
                </a:lnTo>
                <a:lnTo>
                  <a:pt x="126492" y="70104"/>
                </a:lnTo>
                <a:lnTo>
                  <a:pt x="112776" y="70104"/>
                </a:lnTo>
                <a:lnTo>
                  <a:pt x="112776" y="88073"/>
                </a:lnTo>
                <a:lnTo>
                  <a:pt x="66406" y="146304"/>
                </a:lnTo>
                <a:lnTo>
                  <a:pt x="53340" y="146304"/>
                </a:lnTo>
                <a:lnTo>
                  <a:pt x="57912" y="156972"/>
                </a:lnTo>
                <a:lnTo>
                  <a:pt x="126492" y="156972"/>
                </a:lnTo>
                <a:lnTo>
                  <a:pt x="123444" y="160020"/>
                </a:lnTo>
                <a:close/>
              </a:path>
              <a:path w="205740" h="266700">
                <a:moveTo>
                  <a:pt x="112776" y="88073"/>
                </a:moveTo>
                <a:lnTo>
                  <a:pt x="112776" y="70104"/>
                </a:lnTo>
                <a:lnTo>
                  <a:pt x="118872" y="77724"/>
                </a:lnTo>
                <a:lnTo>
                  <a:pt x="121016" y="77724"/>
                </a:lnTo>
                <a:lnTo>
                  <a:pt x="112776" y="88073"/>
                </a:lnTo>
                <a:close/>
              </a:path>
              <a:path w="205740" h="266700">
                <a:moveTo>
                  <a:pt x="118872" y="77724"/>
                </a:moveTo>
                <a:lnTo>
                  <a:pt x="112776" y="70104"/>
                </a:lnTo>
                <a:lnTo>
                  <a:pt x="126492" y="70104"/>
                </a:lnTo>
                <a:lnTo>
                  <a:pt x="126492" y="74676"/>
                </a:lnTo>
                <a:lnTo>
                  <a:pt x="123444" y="74676"/>
                </a:lnTo>
                <a:lnTo>
                  <a:pt x="118872" y="77724"/>
                </a:lnTo>
                <a:close/>
              </a:path>
              <a:path w="205740" h="266700">
                <a:moveTo>
                  <a:pt x="121016" y="77724"/>
                </a:moveTo>
                <a:lnTo>
                  <a:pt x="118872" y="77724"/>
                </a:lnTo>
                <a:lnTo>
                  <a:pt x="123444" y="74676"/>
                </a:lnTo>
                <a:lnTo>
                  <a:pt x="121016" y="77724"/>
                </a:lnTo>
                <a:close/>
              </a:path>
              <a:path w="205740" h="266700">
                <a:moveTo>
                  <a:pt x="112776" y="152400"/>
                </a:moveTo>
                <a:lnTo>
                  <a:pt x="112776" y="88073"/>
                </a:lnTo>
                <a:lnTo>
                  <a:pt x="123444" y="74676"/>
                </a:lnTo>
                <a:lnTo>
                  <a:pt x="126492" y="74676"/>
                </a:lnTo>
                <a:lnTo>
                  <a:pt x="126492" y="146304"/>
                </a:lnTo>
                <a:lnTo>
                  <a:pt x="118872" y="146304"/>
                </a:lnTo>
                <a:lnTo>
                  <a:pt x="112776" y="152400"/>
                </a:lnTo>
                <a:close/>
              </a:path>
              <a:path w="205740" h="266700">
                <a:moveTo>
                  <a:pt x="57912" y="156972"/>
                </a:moveTo>
                <a:lnTo>
                  <a:pt x="53340" y="146304"/>
                </a:lnTo>
                <a:lnTo>
                  <a:pt x="66406" y="146304"/>
                </a:lnTo>
                <a:lnTo>
                  <a:pt x="57912" y="156972"/>
                </a:lnTo>
                <a:close/>
              </a:path>
              <a:path w="205740" h="266700">
                <a:moveTo>
                  <a:pt x="126492" y="156972"/>
                </a:moveTo>
                <a:lnTo>
                  <a:pt x="57912" y="156972"/>
                </a:lnTo>
                <a:lnTo>
                  <a:pt x="66406" y="146304"/>
                </a:lnTo>
                <a:lnTo>
                  <a:pt x="112776" y="146304"/>
                </a:lnTo>
                <a:lnTo>
                  <a:pt x="112776" y="152400"/>
                </a:lnTo>
                <a:lnTo>
                  <a:pt x="126492" y="152400"/>
                </a:lnTo>
                <a:lnTo>
                  <a:pt x="126492" y="156972"/>
                </a:lnTo>
                <a:close/>
              </a:path>
              <a:path w="205740" h="266700">
                <a:moveTo>
                  <a:pt x="126492" y="152400"/>
                </a:moveTo>
                <a:lnTo>
                  <a:pt x="112776" y="152400"/>
                </a:lnTo>
                <a:lnTo>
                  <a:pt x="118872" y="146304"/>
                </a:lnTo>
                <a:lnTo>
                  <a:pt x="126492" y="146304"/>
                </a:lnTo>
                <a:lnTo>
                  <a:pt x="126492" y="152400"/>
                </a:lnTo>
                <a:close/>
              </a:path>
              <a:path w="205740" h="266700">
                <a:moveTo>
                  <a:pt x="181356" y="152400"/>
                </a:moveTo>
                <a:lnTo>
                  <a:pt x="175260" y="146304"/>
                </a:lnTo>
                <a:lnTo>
                  <a:pt x="181356" y="146304"/>
                </a:lnTo>
                <a:lnTo>
                  <a:pt x="181356" y="152400"/>
                </a:lnTo>
                <a:close/>
              </a:path>
              <a:path w="205740" h="266700">
                <a:moveTo>
                  <a:pt x="205740" y="160020"/>
                </a:moveTo>
                <a:lnTo>
                  <a:pt x="198120" y="160020"/>
                </a:lnTo>
                <a:lnTo>
                  <a:pt x="192024" y="152400"/>
                </a:lnTo>
                <a:lnTo>
                  <a:pt x="181356" y="152400"/>
                </a:lnTo>
                <a:lnTo>
                  <a:pt x="181356" y="146304"/>
                </a:lnTo>
                <a:lnTo>
                  <a:pt x="202692" y="146304"/>
                </a:lnTo>
                <a:lnTo>
                  <a:pt x="205740" y="149352"/>
                </a:lnTo>
                <a:lnTo>
                  <a:pt x="205740" y="160020"/>
                </a:lnTo>
                <a:close/>
              </a:path>
              <a:path w="205740" h="266700">
                <a:moveTo>
                  <a:pt x="12192" y="156972"/>
                </a:moveTo>
                <a:lnTo>
                  <a:pt x="13716" y="152400"/>
                </a:lnTo>
                <a:lnTo>
                  <a:pt x="13716" y="155046"/>
                </a:lnTo>
                <a:lnTo>
                  <a:pt x="12192" y="156972"/>
                </a:lnTo>
                <a:close/>
              </a:path>
              <a:path w="205740" h="266700">
                <a:moveTo>
                  <a:pt x="13716" y="155046"/>
                </a:moveTo>
                <a:lnTo>
                  <a:pt x="13716" y="152400"/>
                </a:lnTo>
                <a:lnTo>
                  <a:pt x="15811" y="152400"/>
                </a:lnTo>
                <a:lnTo>
                  <a:pt x="13716" y="155046"/>
                </a:lnTo>
                <a:close/>
              </a:path>
              <a:path w="205740" h="266700">
                <a:moveTo>
                  <a:pt x="192024" y="199644"/>
                </a:moveTo>
                <a:lnTo>
                  <a:pt x="192024" y="152400"/>
                </a:lnTo>
                <a:lnTo>
                  <a:pt x="198120" y="160020"/>
                </a:lnTo>
                <a:lnTo>
                  <a:pt x="205740" y="160020"/>
                </a:lnTo>
                <a:lnTo>
                  <a:pt x="205740" y="192024"/>
                </a:lnTo>
                <a:lnTo>
                  <a:pt x="198120" y="192024"/>
                </a:lnTo>
                <a:lnTo>
                  <a:pt x="192024" y="199644"/>
                </a:lnTo>
                <a:close/>
              </a:path>
              <a:path w="205740" h="266700">
                <a:moveTo>
                  <a:pt x="13716" y="156972"/>
                </a:moveTo>
                <a:lnTo>
                  <a:pt x="12192" y="156972"/>
                </a:lnTo>
                <a:lnTo>
                  <a:pt x="13716" y="155046"/>
                </a:lnTo>
                <a:lnTo>
                  <a:pt x="13716" y="156972"/>
                </a:lnTo>
                <a:close/>
              </a:path>
              <a:path w="205740" h="266700">
                <a:moveTo>
                  <a:pt x="13716" y="199644"/>
                </a:moveTo>
                <a:lnTo>
                  <a:pt x="6096" y="192024"/>
                </a:lnTo>
                <a:lnTo>
                  <a:pt x="13716" y="192024"/>
                </a:lnTo>
                <a:lnTo>
                  <a:pt x="13716" y="199644"/>
                </a:lnTo>
                <a:close/>
              </a:path>
              <a:path w="205740" h="266700">
                <a:moveTo>
                  <a:pt x="126492" y="205740"/>
                </a:moveTo>
                <a:lnTo>
                  <a:pt x="118872" y="205740"/>
                </a:lnTo>
                <a:lnTo>
                  <a:pt x="112776" y="199644"/>
                </a:lnTo>
                <a:lnTo>
                  <a:pt x="13716" y="199644"/>
                </a:lnTo>
                <a:lnTo>
                  <a:pt x="13716" y="192024"/>
                </a:lnTo>
                <a:lnTo>
                  <a:pt x="123444" y="192024"/>
                </a:lnTo>
                <a:lnTo>
                  <a:pt x="126492" y="195072"/>
                </a:lnTo>
                <a:lnTo>
                  <a:pt x="126492" y="205740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67640" y="195072"/>
                </a:lnTo>
                <a:lnTo>
                  <a:pt x="170688" y="192024"/>
                </a:lnTo>
                <a:lnTo>
                  <a:pt x="192024" y="192024"/>
                </a:lnTo>
                <a:lnTo>
                  <a:pt x="192024" y="199644"/>
                </a:lnTo>
                <a:lnTo>
                  <a:pt x="181356" y="199644"/>
                </a:lnTo>
                <a:lnTo>
                  <a:pt x="175260" y="205740"/>
                </a:lnTo>
                <a:lnTo>
                  <a:pt x="181356" y="205740"/>
                </a:lnTo>
                <a:lnTo>
                  <a:pt x="181356" y="252984"/>
                </a:lnTo>
                <a:lnTo>
                  <a:pt x="17526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202692" y="205740"/>
                </a:moveTo>
                <a:lnTo>
                  <a:pt x="181356" y="205740"/>
                </a:lnTo>
                <a:lnTo>
                  <a:pt x="181356" y="199644"/>
                </a:lnTo>
                <a:lnTo>
                  <a:pt x="192024" y="199644"/>
                </a:lnTo>
                <a:lnTo>
                  <a:pt x="198120" y="192024"/>
                </a:lnTo>
                <a:lnTo>
                  <a:pt x="205740" y="192024"/>
                </a:lnTo>
                <a:lnTo>
                  <a:pt x="205740" y="202692"/>
                </a:lnTo>
                <a:lnTo>
                  <a:pt x="202692" y="205740"/>
                </a:lnTo>
                <a:close/>
              </a:path>
              <a:path w="205740" h="266700">
                <a:moveTo>
                  <a:pt x="178308" y="266700"/>
                </a:moveTo>
                <a:lnTo>
                  <a:pt x="115824" y="266700"/>
                </a:lnTo>
                <a:lnTo>
                  <a:pt x="112776" y="263652"/>
                </a:lnTo>
                <a:lnTo>
                  <a:pt x="112776" y="199644"/>
                </a:lnTo>
                <a:lnTo>
                  <a:pt x="118872" y="205740"/>
                </a:lnTo>
                <a:lnTo>
                  <a:pt x="126492" y="205740"/>
                </a:lnTo>
                <a:lnTo>
                  <a:pt x="126492" y="252984"/>
                </a:lnTo>
                <a:lnTo>
                  <a:pt x="118872" y="252984"/>
                </a:lnTo>
                <a:lnTo>
                  <a:pt x="126492" y="260604"/>
                </a:lnTo>
                <a:lnTo>
                  <a:pt x="181356" y="260604"/>
                </a:lnTo>
                <a:lnTo>
                  <a:pt x="181356" y="263652"/>
                </a:lnTo>
                <a:lnTo>
                  <a:pt x="178308" y="266700"/>
                </a:lnTo>
                <a:close/>
              </a:path>
              <a:path w="205740" h="266700">
                <a:moveTo>
                  <a:pt x="181356" y="205740"/>
                </a:moveTo>
                <a:lnTo>
                  <a:pt x="175260" y="205740"/>
                </a:lnTo>
                <a:lnTo>
                  <a:pt x="181356" y="199644"/>
                </a:lnTo>
                <a:lnTo>
                  <a:pt x="181356" y="205740"/>
                </a:lnTo>
                <a:close/>
              </a:path>
              <a:path w="205740" h="266700">
                <a:moveTo>
                  <a:pt x="126492" y="260604"/>
                </a:moveTo>
                <a:lnTo>
                  <a:pt x="118872" y="252984"/>
                </a:lnTo>
                <a:lnTo>
                  <a:pt x="126492" y="252984"/>
                </a:lnTo>
                <a:lnTo>
                  <a:pt x="126492" y="260604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26492" y="260604"/>
                </a:lnTo>
                <a:lnTo>
                  <a:pt x="126492" y="252984"/>
                </a:lnTo>
                <a:lnTo>
                  <a:pt x="16764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181356" y="260604"/>
                </a:moveTo>
                <a:lnTo>
                  <a:pt x="167640" y="260604"/>
                </a:lnTo>
                <a:lnTo>
                  <a:pt x="175260" y="252984"/>
                </a:lnTo>
                <a:lnTo>
                  <a:pt x="181356" y="252984"/>
                </a:lnTo>
                <a:lnTo>
                  <a:pt x="181356" y="2606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1484376"/>
            <a:ext cx="220980" cy="64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8151420" cy="6237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Brooklyn </a:t>
            </a:r>
            <a:r>
              <a:rPr spc="75" dirty="0"/>
              <a:t>and </a:t>
            </a:r>
            <a:r>
              <a:rPr spc="-5" dirty="0"/>
              <a:t>Manhattan </a:t>
            </a:r>
            <a:r>
              <a:rPr spc="-100" dirty="0"/>
              <a:t>Venues</a:t>
            </a:r>
            <a:endParaRPr spc="155" dirty="0"/>
          </a:p>
        </p:txBody>
      </p:sp>
      <p:sp>
        <p:nvSpPr>
          <p:cNvPr id="11" name="object 11"/>
          <p:cNvSpPr txBox="1"/>
          <p:nvPr/>
        </p:nvSpPr>
        <p:spPr>
          <a:xfrm>
            <a:off x="3037522" y="4299013"/>
            <a:ext cx="461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Times New Roman"/>
                <a:cs typeface="Times New Roman"/>
              </a:rPr>
              <a:t>Brooklyn </a:t>
            </a:r>
            <a:r>
              <a:rPr sz="2400" spc="75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Manhattan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Visualization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2917" y="2864008"/>
            <a:ext cx="7390384" cy="1189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378501" y="4786345"/>
            <a:ext cx="5771387" cy="2350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2800" y="148437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3900" y="2144981"/>
            <a:ext cx="7705703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25" dirty="0"/>
              <a:t>Brooklyn </a:t>
            </a:r>
            <a:r>
              <a:rPr sz="2800" spc="114" dirty="0"/>
              <a:t>and </a:t>
            </a:r>
            <a:r>
              <a:rPr sz="2800" spc="60" dirty="0"/>
              <a:t>Manhattan </a:t>
            </a:r>
            <a:r>
              <a:rPr sz="2800" spc="5" dirty="0"/>
              <a:t>Venues </a:t>
            </a:r>
            <a:r>
              <a:rPr sz="2800" spc="25" dirty="0"/>
              <a:t>Visualization </a:t>
            </a:r>
            <a:r>
              <a:rPr sz="2800" spc="-50" dirty="0"/>
              <a:t>: </a:t>
            </a:r>
            <a:r>
              <a:rPr sz="2800" spc="75" dirty="0"/>
              <a:t>Generated </a:t>
            </a:r>
            <a:r>
              <a:rPr sz="2800" spc="-15" dirty="0"/>
              <a:t>the  </a:t>
            </a:r>
            <a:r>
              <a:rPr sz="2800" spc="-20" dirty="0"/>
              <a:t>below </a:t>
            </a:r>
            <a:r>
              <a:rPr sz="2800" spc="-114" dirty="0"/>
              <a:t>Brooklyn </a:t>
            </a:r>
            <a:r>
              <a:rPr sz="2800" spc="65" dirty="0"/>
              <a:t>and </a:t>
            </a:r>
            <a:r>
              <a:rPr sz="2800" spc="-5" dirty="0"/>
              <a:t>Manhattan </a:t>
            </a:r>
            <a:r>
              <a:rPr sz="2800" spc="-100" dirty="0"/>
              <a:t>Venues </a:t>
            </a:r>
            <a:r>
              <a:rPr sz="2800" spc="-65" dirty="0"/>
              <a:t>Visualization. </a:t>
            </a:r>
            <a:r>
              <a:rPr sz="2800" spc="-145" dirty="0"/>
              <a:t>The  </a:t>
            </a:r>
            <a:r>
              <a:rPr sz="2800" spc="-120" dirty="0"/>
              <a:t>"BM_venues" </a:t>
            </a:r>
            <a:r>
              <a:rPr sz="2800" spc="75" dirty="0"/>
              <a:t>dataframe </a:t>
            </a:r>
            <a:r>
              <a:rPr sz="2800" spc="-10" dirty="0"/>
              <a:t>has </a:t>
            </a:r>
            <a:r>
              <a:rPr sz="2800" spc="114" dirty="0"/>
              <a:t>9708 </a:t>
            </a:r>
            <a:r>
              <a:rPr sz="2800" spc="-55" dirty="0"/>
              <a:t>venues </a:t>
            </a:r>
            <a:r>
              <a:rPr sz="2800" spc="75" dirty="0"/>
              <a:t>and </a:t>
            </a:r>
            <a:r>
              <a:rPr sz="2800" spc="114" dirty="0"/>
              <a:t>397 </a:t>
            </a:r>
            <a:r>
              <a:rPr sz="2800" spc="-55" dirty="0"/>
              <a:t>unique </a:t>
            </a:r>
            <a:r>
              <a:rPr sz="2800" spc="-50" dirty="0"/>
              <a:t>venue  </a:t>
            </a:r>
            <a:r>
              <a:rPr sz="2800"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2385428" y="4543425"/>
            <a:ext cx="6633972" cy="2889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91711" y="967740"/>
            <a:ext cx="2514600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0612" y="111556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2991" y="1086612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79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79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79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79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4076" y="976884"/>
            <a:ext cx="181356" cy="2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3976" y="1397508"/>
            <a:ext cx="781812" cy="240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5516" y="154228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7895" y="1513332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80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80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80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80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2696" y="1399032"/>
            <a:ext cx="169164" cy="23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4448" y="1392936"/>
            <a:ext cx="5006340" cy="289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69900" y="1967006"/>
            <a:ext cx="9829800" cy="6237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Bronx, </a:t>
            </a:r>
            <a:r>
              <a:rPr spc="-10" dirty="0"/>
              <a:t>Queens </a:t>
            </a:r>
            <a:r>
              <a:rPr spc="75" dirty="0"/>
              <a:t>and </a:t>
            </a:r>
            <a:r>
              <a:rPr spc="10" dirty="0"/>
              <a:t>Staten </a:t>
            </a:r>
            <a:r>
              <a:rPr spc="-60" dirty="0"/>
              <a:t>Island </a:t>
            </a:r>
            <a:r>
              <a:rPr spc="-100" dirty="0"/>
              <a:t>Venues</a:t>
            </a:r>
            <a:r>
              <a:rPr spc="-75" dirty="0"/>
              <a:t> </a:t>
            </a:r>
            <a:endParaRPr spc="150" dirty="0"/>
          </a:p>
        </p:txBody>
      </p:sp>
      <p:sp>
        <p:nvSpPr>
          <p:cNvPr id="13" name="object 13"/>
          <p:cNvSpPr txBox="1"/>
          <p:nvPr/>
        </p:nvSpPr>
        <p:spPr>
          <a:xfrm>
            <a:off x="2068576" y="4343813"/>
            <a:ext cx="5581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Times New Roman"/>
                <a:cs typeface="Times New Roman"/>
              </a:rPr>
              <a:t>Bronx, </a:t>
            </a:r>
            <a:r>
              <a:rPr sz="2400" spc="-10" dirty="0">
                <a:latin typeface="Times New Roman"/>
                <a:cs typeface="Times New Roman"/>
              </a:rPr>
              <a:t>Queens </a:t>
            </a:r>
            <a:r>
              <a:rPr sz="2400" spc="75" dirty="0">
                <a:latin typeface="Times New Roman"/>
                <a:cs typeface="Times New Roman"/>
              </a:rPr>
              <a:t>and </a:t>
            </a:r>
            <a:r>
              <a:rPr sz="2400" spc="10" dirty="0">
                <a:latin typeface="Times New Roman"/>
                <a:cs typeface="Times New Roman"/>
              </a:rPr>
              <a:t>Staten </a:t>
            </a:r>
            <a:r>
              <a:rPr sz="2400" spc="-60" dirty="0">
                <a:latin typeface="Times New Roman"/>
                <a:cs typeface="Times New Roman"/>
              </a:rPr>
              <a:t>Island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Visualization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6819" y="2629397"/>
            <a:ext cx="7644383" cy="16596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43124" y="4860988"/>
            <a:ext cx="5483352" cy="2258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8967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3283" y="148437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6184" y="1347216"/>
            <a:ext cx="6038088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93848" y="2078822"/>
            <a:ext cx="7705703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25" dirty="0"/>
              <a:t>Bronx, </a:t>
            </a:r>
            <a:r>
              <a:rPr sz="2800" spc="70" dirty="0"/>
              <a:t>Queens </a:t>
            </a:r>
            <a:r>
              <a:rPr sz="2800" spc="114" dirty="0"/>
              <a:t>and </a:t>
            </a:r>
            <a:r>
              <a:rPr sz="2800" spc="15" dirty="0"/>
              <a:t>Staten </a:t>
            </a:r>
            <a:r>
              <a:rPr sz="2800" spc="35" dirty="0"/>
              <a:t>Island </a:t>
            </a:r>
            <a:r>
              <a:rPr sz="2800" spc="5" dirty="0"/>
              <a:t>Venues </a:t>
            </a:r>
            <a:r>
              <a:rPr sz="2800" spc="25" dirty="0"/>
              <a:t>Visualization </a:t>
            </a:r>
            <a:r>
              <a:rPr sz="2800" spc="-50" dirty="0"/>
              <a:t>: </a:t>
            </a:r>
            <a:r>
              <a:rPr sz="2800" spc="-145" dirty="0"/>
              <a:t>The  </a:t>
            </a:r>
            <a:r>
              <a:rPr sz="2800" spc="-90" dirty="0"/>
              <a:t>"BQS_venues" </a:t>
            </a:r>
            <a:r>
              <a:rPr sz="2800" spc="75" dirty="0"/>
              <a:t>dataframe </a:t>
            </a:r>
            <a:r>
              <a:rPr sz="2800" spc="-10" dirty="0"/>
              <a:t>has </a:t>
            </a:r>
            <a:r>
              <a:rPr sz="2800" spc="114" dirty="0"/>
              <a:t>10805 </a:t>
            </a:r>
            <a:r>
              <a:rPr sz="2800" spc="-60" dirty="0"/>
              <a:t>venues </a:t>
            </a:r>
            <a:r>
              <a:rPr sz="2800" spc="75" dirty="0"/>
              <a:t>and </a:t>
            </a:r>
            <a:r>
              <a:rPr sz="2800" spc="125" dirty="0"/>
              <a:t>387 </a:t>
            </a:r>
            <a:r>
              <a:rPr sz="2800" spc="-60" dirty="0"/>
              <a:t>unique  </a:t>
            </a:r>
            <a:r>
              <a:rPr sz="2800" spc="-45" dirty="0"/>
              <a:t>venue</a:t>
            </a:r>
            <a:r>
              <a:rPr sz="2800" spc="40" dirty="0"/>
              <a:t> </a:t>
            </a:r>
            <a:r>
              <a:rPr sz="2800"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2481834" y="4162425"/>
            <a:ext cx="7066787" cy="3107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2800" y="1484376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30394"/>
            <a:ext cx="3874770" cy="4319772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172720" indent="-274320">
              <a:lnSpc>
                <a:spcPts val="2590"/>
              </a:lnSpc>
              <a:spcBef>
                <a:spcPts val="42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20" dirty="0">
                <a:latin typeface="Times New Roman"/>
                <a:cs typeface="Times New Roman"/>
              </a:rPr>
              <a:t>Segmenting </a:t>
            </a:r>
            <a:r>
              <a:rPr sz="2400" spc="114" dirty="0">
                <a:latin typeface="Times New Roman"/>
                <a:cs typeface="Times New Roman"/>
              </a:rPr>
              <a:t>and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Clustering  </a:t>
            </a:r>
            <a:r>
              <a:rPr sz="2400" spc="40" dirty="0">
                <a:latin typeface="Times New Roman"/>
                <a:cs typeface="Times New Roman"/>
              </a:rPr>
              <a:t>Neighborhoods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287020" marR="6350" indent="-274320">
              <a:lnSpc>
                <a:spcPts val="259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latin typeface="Times New Roman"/>
                <a:cs typeface="Times New Roman"/>
              </a:rPr>
              <a:t>Cluster0 </a:t>
            </a:r>
            <a:r>
              <a:rPr sz="2400" spc="-50" dirty="0">
                <a:latin typeface="Times New Roman"/>
                <a:cs typeface="Times New Roman"/>
              </a:rPr>
              <a:t>: </a:t>
            </a:r>
            <a:r>
              <a:rPr sz="2400" spc="-145" dirty="0">
                <a:latin typeface="Times New Roman"/>
                <a:cs typeface="Times New Roman"/>
              </a:rPr>
              <a:t>The </a:t>
            </a:r>
            <a:r>
              <a:rPr sz="2400" spc="-105" dirty="0">
                <a:latin typeface="Times New Roman"/>
                <a:cs typeface="Times New Roman"/>
              </a:rPr>
              <a:t>Total </a:t>
            </a:r>
            <a:r>
              <a:rPr sz="2400" spc="75" dirty="0">
                <a:latin typeface="Times New Roman"/>
                <a:cs typeface="Times New Roman"/>
              </a:rPr>
              <a:t>and </a:t>
            </a:r>
            <a:r>
              <a:rPr sz="2400" spc="-105" dirty="0">
                <a:latin typeface="Times New Roman"/>
                <a:cs typeface="Times New Roman"/>
              </a:rPr>
              <a:t>Total  </a:t>
            </a:r>
            <a:r>
              <a:rPr sz="2400" spc="-185" dirty="0">
                <a:latin typeface="Times New Roman"/>
                <a:cs typeface="Times New Roman"/>
              </a:rPr>
              <a:t>Sum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45" dirty="0">
                <a:latin typeface="Times New Roman"/>
                <a:cs typeface="Times New Roman"/>
              </a:rPr>
              <a:t>cluster0 </a:t>
            </a:r>
            <a:r>
              <a:rPr sz="2400" spc="-10" dirty="0">
                <a:latin typeface="Times New Roman"/>
                <a:cs typeface="Times New Roman"/>
              </a:rPr>
              <a:t>has </a:t>
            </a:r>
            <a:r>
              <a:rPr sz="2400" spc="-55" dirty="0">
                <a:latin typeface="Times New Roman"/>
                <a:cs typeface="Times New Roman"/>
              </a:rPr>
              <a:t>smallest  </a:t>
            </a:r>
            <a:r>
              <a:rPr sz="2400" spc="-35" dirty="0">
                <a:latin typeface="Times New Roman"/>
                <a:cs typeface="Times New Roman"/>
              </a:rPr>
              <a:t>value. </a:t>
            </a:r>
            <a:r>
              <a:rPr sz="2400" spc="-150" dirty="0">
                <a:latin typeface="Times New Roman"/>
                <a:cs typeface="Times New Roman"/>
              </a:rPr>
              <a:t>It </a:t>
            </a:r>
            <a:r>
              <a:rPr sz="2400" spc="-135" dirty="0">
                <a:latin typeface="Times New Roman"/>
                <a:cs typeface="Times New Roman"/>
              </a:rPr>
              <a:t>shows </a:t>
            </a:r>
            <a:r>
              <a:rPr sz="2400" spc="15" dirty="0">
                <a:latin typeface="Times New Roman"/>
                <a:cs typeface="Times New Roman"/>
              </a:rPr>
              <a:t>that </a:t>
            </a:r>
            <a:r>
              <a:rPr sz="2400" spc="-15" dirty="0">
                <a:latin typeface="Times New Roman"/>
                <a:cs typeface="Times New Roman"/>
              </a:rPr>
              <a:t>the  </a:t>
            </a:r>
            <a:r>
              <a:rPr sz="2400" spc="-10" dirty="0">
                <a:latin typeface="Times New Roman"/>
                <a:cs typeface="Times New Roman"/>
              </a:rPr>
              <a:t>market </a:t>
            </a:r>
            <a:r>
              <a:rPr sz="2400" spc="-140" dirty="0">
                <a:latin typeface="Times New Roman"/>
                <a:cs typeface="Times New Roman"/>
              </a:rPr>
              <a:t>is </a:t>
            </a:r>
            <a:r>
              <a:rPr sz="2400" spc="-55" dirty="0">
                <a:latin typeface="Times New Roman"/>
                <a:cs typeface="Times New Roman"/>
              </a:rPr>
              <a:t>not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saturated.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Times New Roman"/>
              <a:buChar char="-"/>
            </a:pPr>
            <a:endParaRPr sz="325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ts val="259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latin typeface="Times New Roman"/>
                <a:cs typeface="Times New Roman"/>
              </a:rPr>
              <a:t>Cluster1 </a:t>
            </a:r>
            <a:r>
              <a:rPr sz="2400" spc="-50" dirty="0">
                <a:latin typeface="Times New Roman"/>
                <a:cs typeface="Times New Roman"/>
              </a:rPr>
              <a:t>: </a:t>
            </a:r>
            <a:r>
              <a:rPr sz="2400" spc="-135" dirty="0">
                <a:latin typeface="Times New Roman"/>
                <a:cs typeface="Times New Roman"/>
              </a:rPr>
              <a:t>The </a:t>
            </a:r>
            <a:r>
              <a:rPr sz="2400" spc="-105" dirty="0">
                <a:latin typeface="Times New Roman"/>
                <a:cs typeface="Times New Roman"/>
              </a:rPr>
              <a:t>Total </a:t>
            </a:r>
            <a:r>
              <a:rPr sz="2400" spc="80" dirty="0">
                <a:latin typeface="Times New Roman"/>
                <a:cs typeface="Times New Roman"/>
              </a:rPr>
              <a:t>and </a:t>
            </a:r>
            <a:r>
              <a:rPr sz="2400" spc="-105" dirty="0">
                <a:latin typeface="Times New Roman"/>
                <a:cs typeface="Times New Roman"/>
              </a:rPr>
              <a:t>Total  </a:t>
            </a:r>
            <a:r>
              <a:rPr sz="2400" spc="-185" dirty="0">
                <a:latin typeface="Times New Roman"/>
                <a:cs typeface="Times New Roman"/>
              </a:rPr>
              <a:t>Sum </a:t>
            </a:r>
            <a:r>
              <a:rPr sz="2400" spc="-140" dirty="0">
                <a:latin typeface="Times New Roman"/>
                <a:cs typeface="Times New Roman"/>
              </a:rPr>
              <a:t>is </a:t>
            </a:r>
            <a:r>
              <a:rPr sz="2400" spc="-20" dirty="0">
                <a:latin typeface="Times New Roman"/>
                <a:cs typeface="Times New Roman"/>
              </a:rPr>
              <a:t>very </a:t>
            </a:r>
            <a:r>
              <a:rPr sz="2400" spc="-80" dirty="0">
                <a:latin typeface="Times New Roman"/>
                <a:cs typeface="Times New Roman"/>
              </a:rPr>
              <a:t>high. </a:t>
            </a:r>
            <a:r>
              <a:rPr sz="2400" spc="-195" dirty="0">
                <a:latin typeface="Times New Roman"/>
                <a:cs typeface="Times New Roman"/>
              </a:rPr>
              <a:t>Lot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-60" dirty="0">
                <a:latin typeface="Times New Roman"/>
                <a:cs typeface="Times New Roman"/>
              </a:rPr>
              <a:t>competition. </a:t>
            </a:r>
            <a:r>
              <a:rPr sz="2400" spc="45" dirty="0">
                <a:latin typeface="Times New Roman"/>
                <a:cs typeface="Times New Roman"/>
              </a:rPr>
              <a:t>Saturated  </a:t>
            </a:r>
            <a:r>
              <a:rPr sz="2400" spc="-25" dirty="0">
                <a:latin typeface="Times New Roman"/>
                <a:cs typeface="Times New Roman"/>
              </a:rPr>
              <a:t>neighborhoods</a:t>
            </a:r>
            <a:r>
              <a:rPr sz="2000" spc="-25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6503" y="2694432"/>
            <a:ext cx="4040124" cy="3035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2580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6895" y="1484376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9796" y="1347216"/>
            <a:ext cx="3777996" cy="329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9523" y="1347216"/>
            <a:ext cx="2232660" cy="283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080" y="1898397"/>
            <a:ext cx="3874770" cy="419076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172720" indent="-274320">
              <a:lnSpc>
                <a:spcPct val="80000"/>
              </a:lnSpc>
              <a:spcBef>
                <a:spcPts val="6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20" dirty="0">
                <a:latin typeface="Times New Roman"/>
                <a:cs typeface="Times New Roman"/>
              </a:rPr>
              <a:t>Segmenting </a:t>
            </a:r>
            <a:r>
              <a:rPr sz="2400" spc="114" dirty="0">
                <a:latin typeface="Times New Roman"/>
                <a:cs typeface="Times New Roman"/>
              </a:rPr>
              <a:t>and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Clustering  </a:t>
            </a:r>
            <a:r>
              <a:rPr sz="2400" spc="40" dirty="0">
                <a:latin typeface="Times New Roman"/>
                <a:cs typeface="Times New Roman"/>
              </a:rPr>
              <a:t>Neighborhoods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287020" marR="6350" indent="-274320">
              <a:lnSpc>
                <a:spcPct val="8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latin typeface="Times New Roman"/>
                <a:cs typeface="Times New Roman"/>
              </a:rPr>
              <a:t>Cluster0 </a:t>
            </a:r>
            <a:r>
              <a:rPr sz="2400" spc="-50" dirty="0">
                <a:latin typeface="Times New Roman"/>
                <a:cs typeface="Times New Roman"/>
              </a:rPr>
              <a:t>: </a:t>
            </a:r>
            <a:r>
              <a:rPr sz="2400" spc="-145" dirty="0">
                <a:latin typeface="Times New Roman"/>
                <a:cs typeface="Times New Roman"/>
              </a:rPr>
              <a:t>The </a:t>
            </a:r>
            <a:r>
              <a:rPr sz="2400" spc="-105" dirty="0">
                <a:latin typeface="Times New Roman"/>
                <a:cs typeface="Times New Roman"/>
              </a:rPr>
              <a:t>Total </a:t>
            </a:r>
            <a:r>
              <a:rPr sz="2400" spc="75" dirty="0">
                <a:latin typeface="Times New Roman"/>
                <a:cs typeface="Times New Roman"/>
              </a:rPr>
              <a:t>and </a:t>
            </a:r>
            <a:r>
              <a:rPr sz="2400" spc="-105" dirty="0">
                <a:latin typeface="Times New Roman"/>
                <a:cs typeface="Times New Roman"/>
              </a:rPr>
              <a:t>Total  </a:t>
            </a:r>
            <a:r>
              <a:rPr sz="2400" spc="-185" dirty="0">
                <a:latin typeface="Times New Roman"/>
                <a:cs typeface="Times New Roman"/>
              </a:rPr>
              <a:t>Sum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45" dirty="0">
                <a:latin typeface="Times New Roman"/>
                <a:cs typeface="Times New Roman"/>
              </a:rPr>
              <a:t>cluster0 </a:t>
            </a:r>
            <a:r>
              <a:rPr sz="2400" spc="-10" dirty="0">
                <a:latin typeface="Times New Roman"/>
                <a:cs typeface="Times New Roman"/>
              </a:rPr>
              <a:t>has </a:t>
            </a:r>
            <a:r>
              <a:rPr sz="2400" spc="-55" dirty="0">
                <a:latin typeface="Times New Roman"/>
                <a:cs typeface="Times New Roman"/>
              </a:rPr>
              <a:t>smallest  </a:t>
            </a:r>
            <a:r>
              <a:rPr sz="2400" spc="-35" dirty="0">
                <a:latin typeface="Times New Roman"/>
                <a:cs typeface="Times New Roman"/>
              </a:rPr>
              <a:t>value. </a:t>
            </a:r>
            <a:r>
              <a:rPr sz="2400" spc="-150" dirty="0">
                <a:latin typeface="Times New Roman"/>
                <a:cs typeface="Times New Roman"/>
              </a:rPr>
              <a:t>It </a:t>
            </a:r>
            <a:r>
              <a:rPr sz="2400" spc="-135" dirty="0">
                <a:latin typeface="Times New Roman"/>
                <a:cs typeface="Times New Roman"/>
              </a:rPr>
              <a:t>shows </a:t>
            </a:r>
            <a:r>
              <a:rPr sz="2400" spc="15" dirty="0">
                <a:latin typeface="Times New Roman"/>
                <a:cs typeface="Times New Roman"/>
              </a:rPr>
              <a:t>that </a:t>
            </a:r>
            <a:r>
              <a:rPr sz="2400" spc="-15" dirty="0">
                <a:latin typeface="Times New Roman"/>
                <a:cs typeface="Times New Roman"/>
              </a:rPr>
              <a:t>the  </a:t>
            </a:r>
            <a:r>
              <a:rPr sz="2400" spc="-10" dirty="0">
                <a:latin typeface="Times New Roman"/>
                <a:cs typeface="Times New Roman"/>
              </a:rPr>
              <a:t>market </a:t>
            </a:r>
            <a:r>
              <a:rPr sz="2400" spc="-140" dirty="0">
                <a:latin typeface="Times New Roman"/>
                <a:cs typeface="Times New Roman"/>
              </a:rPr>
              <a:t>is </a:t>
            </a:r>
            <a:r>
              <a:rPr sz="2400" spc="-55" dirty="0">
                <a:latin typeface="Times New Roman"/>
                <a:cs typeface="Times New Roman"/>
              </a:rPr>
              <a:t>not </a:t>
            </a:r>
            <a:r>
              <a:rPr sz="2400" dirty="0">
                <a:latin typeface="Times New Roman"/>
                <a:cs typeface="Times New Roman"/>
              </a:rPr>
              <a:t>saturated.There  </a:t>
            </a:r>
            <a:r>
              <a:rPr sz="2400" spc="125" dirty="0">
                <a:latin typeface="Times New Roman"/>
                <a:cs typeface="Times New Roman"/>
              </a:rPr>
              <a:t>are </a:t>
            </a:r>
            <a:r>
              <a:rPr sz="2400" spc="50" dirty="0">
                <a:latin typeface="Times New Roman"/>
                <a:cs typeface="Times New Roman"/>
              </a:rPr>
              <a:t>untapped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markets.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Times New Roman"/>
              <a:buChar char="-"/>
            </a:pPr>
            <a:endParaRPr sz="300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latin typeface="Times New Roman"/>
                <a:cs typeface="Times New Roman"/>
              </a:rPr>
              <a:t>Cluster1 </a:t>
            </a:r>
            <a:r>
              <a:rPr sz="2400" spc="-50" dirty="0">
                <a:latin typeface="Times New Roman"/>
                <a:cs typeface="Times New Roman"/>
              </a:rPr>
              <a:t>: </a:t>
            </a:r>
            <a:r>
              <a:rPr sz="2400" spc="-135" dirty="0">
                <a:latin typeface="Times New Roman"/>
                <a:cs typeface="Times New Roman"/>
              </a:rPr>
              <a:t>The </a:t>
            </a:r>
            <a:r>
              <a:rPr sz="2400" spc="-105" dirty="0">
                <a:latin typeface="Times New Roman"/>
                <a:cs typeface="Times New Roman"/>
              </a:rPr>
              <a:t>Total </a:t>
            </a:r>
            <a:r>
              <a:rPr sz="2400" spc="80" dirty="0">
                <a:latin typeface="Times New Roman"/>
                <a:cs typeface="Times New Roman"/>
              </a:rPr>
              <a:t>and </a:t>
            </a:r>
            <a:r>
              <a:rPr sz="2400" spc="-105" dirty="0">
                <a:latin typeface="Times New Roman"/>
                <a:cs typeface="Times New Roman"/>
              </a:rPr>
              <a:t>Total  </a:t>
            </a:r>
            <a:r>
              <a:rPr sz="2400" spc="-185" dirty="0">
                <a:latin typeface="Times New Roman"/>
                <a:cs typeface="Times New Roman"/>
              </a:rPr>
              <a:t>Sum </a:t>
            </a:r>
            <a:r>
              <a:rPr sz="2400" spc="-140" dirty="0">
                <a:latin typeface="Times New Roman"/>
                <a:cs typeface="Times New Roman"/>
              </a:rPr>
              <a:t>is </a:t>
            </a:r>
            <a:r>
              <a:rPr sz="2400" spc="-20" dirty="0">
                <a:latin typeface="Times New Roman"/>
                <a:cs typeface="Times New Roman"/>
              </a:rPr>
              <a:t>very </a:t>
            </a:r>
            <a:r>
              <a:rPr sz="2400" spc="-80" dirty="0">
                <a:latin typeface="Times New Roman"/>
                <a:cs typeface="Times New Roman"/>
              </a:rPr>
              <a:t>high. </a:t>
            </a:r>
            <a:r>
              <a:rPr sz="2400" spc="-195" dirty="0">
                <a:latin typeface="Times New Roman"/>
                <a:cs typeface="Times New Roman"/>
              </a:rPr>
              <a:t>Lot </a:t>
            </a:r>
            <a:r>
              <a:rPr sz="2400" dirty="0">
                <a:latin typeface="Times New Roman"/>
                <a:cs typeface="Times New Roman"/>
              </a:rPr>
              <a:t>of  </a:t>
            </a:r>
            <a:r>
              <a:rPr sz="2400" spc="-60" dirty="0">
                <a:latin typeface="Times New Roman"/>
                <a:cs typeface="Times New Roman"/>
              </a:rPr>
              <a:t>competition. </a:t>
            </a:r>
            <a:r>
              <a:rPr sz="2400" spc="45" dirty="0">
                <a:latin typeface="Times New Roman"/>
                <a:cs typeface="Times New Roman"/>
              </a:rPr>
              <a:t>Saturated  </a:t>
            </a:r>
            <a:r>
              <a:rPr sz="2400" spc="-25" dirty="0">
                <a:latin typeface="Times New Roman"/>
                <a:cs typeface="Times New Roman"/>
              </a:rPr>
              <a:t>neighborhoods</a:t>
            </a:r>
            <a:r>
              <a:rPr sz="2000" spc="-25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0096" y="1758696"/>
            <a:ext cx="4049267" cy="2602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568952"/>
            <a:ext cx="4116324" cy="20253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708" y="1301496"/>
            <a:ext cx="240182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23" y="1906034"/>
            <a:ext cx="4269105" cy="44507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3685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latin typeface="Times New Roman"/>
                <a:cs typeface="Times New Roman"/>
              </a:rPr>
              <a:t>Scope </a:t>
            </a:r>
            <a:r>
              <a:rPr sz="2200" spc="-15" dirty="0">
                <a:latin typeface="Times New Roman"/>
                <a:cs typeface="Times New Roman"/>
              </a:rPr>
              <a:t>to </a:t>
            </a:r>
            <a:r>
              <a:rPr sz="2200" spc="20" dirty="0">
                <a:latin typeface="Times New Roman"/>
                <a:cs typeface="Times New Roman"/>
              </a:rPr>
              <a:t>explore </a:t>
            </a:r>
            <a:r>
              <a:rPr sz="2200" spc="-105" dirty="0">
                <a:latin typeface="Times New Roman"/>
                <a:cs typeface="Times New Roman"/>
              </a:rPr>
              <a:t>cuisines </a:t>
            </a:r>
            <a:r>
              <a:rPr sz="2200" spc="-5" dirty="0">
                <a:latin typeface="Times New Roman"/>
                <a:cs typeface="Times New Roman"/>
              </a:rPr>
              <a:t>of </a:t>
            </a:r>
            <a:r>
              <a:rPr sz="2200" spc="-55" dirty="0">
                <a:latin typeface="Times New Roman"/>
                <a:cs typeface="Times New Roman"/>
              </a:rPr>
              <a:t>various  </a:t>
            </a:r>
            <a:r>
              <a:rPr sz="2200" spc="-65" dirty="0">
                <a:latin typeface="Times New Roman"/>
                <a:cs typeface="Times New Roman"/>
              </a:rPr>
              <a:t>countries </a:t>
            </a:r>
            <a:r>
              <a:rPr sz="2200" spc="-140" dirty="0">
                <a:latin typeface="Times New Roman"/>
                <a:cs typeface="Times New Roman"/>
              </a:rPr>
              <a:t>in </a:t>
            </a:r>
            <a:r>
              <a:rPr sz="2200" spc="-105" dirty="0">
                <a:latin typeface="Times New Roman"/>
                <a:cs typeface="Times New Roman"/>
              </a:rPr>
              <a:t>Bronx, </a:t>
            </a:r>
            <a:r>
              <a:rPr sz="2200" spc="-10" dirty="0">
                <a:latin typeface="Times New Roman"/>
                <a:cs typeface="Times New Roman"/>
              </a:rPr>
              <a:t>Queens </a:t>
            </a:r>
            <a:r>
              <a:rPr sz="2200" spc="65" dirty="0">
                <a:latin typeface="Times New Roman"/>
                <a:cs typeface="Times New Roman"/>
              </a:rPr>
              <a:t>and  </a:t>
            </a:r>
            <a:r>
              <a:rPr sz="2200" spc="10" dirty="0">
                <a:latin typeface="Times New Roman"/>
                <a:cs typeface="Times New Roman"/>
              </a:rPr>
              <a:t>Staten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-55" dirty="0">
                <a:latin typeface="Times New Roman"/>
                <a:cs typeface="Times New Roman"/>
              </a:rPr>
              <a:t>Island</a:t>
            </a:r>
            <a:endParaRPr sz="2200" dirty="0">
              <a:latin typeface="Times New Roman"/>
              <a:cs typeface="Times New Roman"/>
            </a:endParaRPr>
          </a:p>
          <a:p>
            <a:pPr marL="286385" marR="27940" indent="-273685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200" dirty="0">
                <a:latin typeface="Times New Roman"/>
                <a:cs typeface="Times New Roman"/>
              </a:rPr>
              <a:t>In </a:t>
            </a:r>
            <a:r>
              <a:rPr sz="2200" spc="-5" dirty="0">
                <a:latin typeface="Times New Roman"/>
                <a:cs typeface="Times New Roman"/>
              </a:rPr>
              <a:t>Manhattan </a:t>
            </a:r>
            <a:r>
              <a:rPr sz="2200" spc="65" dirty="0">
                <a:latin typeface="Times New Roman"/>
                <a:cs typeface="Times New Roman"/>
              </a:rPr>
              <a:t>and </a:t>
            </a:r>
            <a:r>
              <a:rPr sz="2200" spc="-105" dirty="0">
                <a:latin typeface="Times New Roman"/>
                <a:cs typeface="Times New Roman"/>
              </a:rPr>
              <a:t>Brooklyn  </a:t>
            </a:r>
            <a:r>
              <a:rPr sz="2200" dirty="0">
                <a:latin typeface="Times New Roman"/>
                <a:cs typeface="Times New Roman"/>
              </a:rPr>
              <a:t>restaurants </a:t>
            </a:r>
            <a:r>
              <a:rPr sz="2200" spc="-70" dirty="0">
                <a:latin typeface="Times New Roman"/>
                <a:cs typeface="Times New Roman"/>
              </a:rPr>
              <a:t>, </a:t>
            </a:r>
            <a:r>
              <a:rPr sz="2200" spc="-105" dirty="0">
                <a:latin typeface="Times New Roman"/>
                <a:cs typeface="Times New Roman"/>
              </a:rPr>
              <a:t>cuisines </a:t>
            </a:r>
            <a:r>
              <a:rPr sz="2200" spc="-5" dirty="0">
                <a:latin typeface="Times New Roman"/>
                <a:cs typeface="Times New Roman"/>
              </a:rPr>
              <a:t>of </a:t>
            </a:r>
            <a:r>
              <a:rPr sz="2200" spc="-55" dirty="0">
                <a:latin typeface="Times New Roman"/>
                <a:cs typeface="Times New Roman"/>
              </a:rPr>
              <a:t>many  </a:t>
            </a:r>
            <a:r>
              <a:rPr sz="2200" spc="-65" dirty="0">
                <a:latin typeface="Times New Roman"/>
                <a:cs typeface="Times New Roman"/>
              </a:rPr>
              <a:t>countries </a:t>
            </a:r>
            <a:r>
              <a:rPr sz="2200" spc="120" dirty="0">
                <a:latin typeface="Times New Roman"/>
                <a:cs typeface="Times New Roman"/>
              </a:rPr>
              <a:t>are </a:t>
            </a:r>
            <a:r>
              <a:rPr sz="2200" spc="90" dirty="0">
                <a:latin typeface="Times New Roman"/>
                <a:cs typeface="Times New Roman"/>
              </a:rPr>
              <a:t>part </a:t>
            </a:r>
            <a:r>
              <a:rPr sz="2200" spc="5" dirty="0">
                <a:latin typeface="Times New Roman"/>
                <a:cs typeface="Times New Roman"/>
              </a:rPr>
              <a:t>of </a:t>
            </a:r>
            <a:r>
              <a:rPr sz="2200" spc="-35" dirty="0">
                <a:latin typeface="Times New Roman"/>
                <a:cs typeface="Times New Roman"/>
              </a:rPr>
              <a:t>their </a:t>
            </a:r>
            <a:r>
              <a:rPr sz="2200" spc="-100" dirty="0">
                <a:latin typeface="Times New Roman"/>
                <a:cs typeface="Times New Roman"/>
              </a:rPr>
              <a:t>Menu.  </a:t>
            </a:r>
            <a:r>
              <a:rPr sz="2200" spc="-195" dirty="0">
                <a:latin typeface="Times New Roman"/>
                <a:cs typeface="Times New Roman"/>
              </a:rPr>
              <a:t>Risk </a:t>
            </a:r>
            <a:r>
              <a:rPr sz="2200" spc="-20" dirty="0">
                <a:latin typeface="Times New Roman"/>
                <a:cs typeface="Times New Roman"/>
              </a:rPr>
              <a:t>can </a:t>
            </a:r>
            <a:r>
              <a:rPr sz="2200" spc="110" dirty="0">
                <a:latin typeface="Times New Roman"/>
                <a:cs typeface="Times New Roman"/>
              </a:rPr>
              <a:t>be </a:t>
            </a:r>
            <a:r>
              <a:rPr sz="2200" dirty="0">
                <a:latin typeface="Times New Roman"/>
                <a:cs typeface="Times New Roman"/>
              </a:rPr>
              <a:t>taken </a:t>
            </a:r>
            <a:r>
              <a:rPr sz="2200" spc="-105" dirty="0">
                <a:latin typeface="Times New Roman"/>
                <a:cs typeface="Times New Roman"/>
              </a:rPr>
              <a:t>with </a:t>
            </a:r>
            <a:r>
              <a:rPr sz="2200" spc="85" dirty="0">
                <a:latin typeface="Times New Roman"/>
                <a:cs typeface="Times New Roman"/>
              </a:rPr>
              <a:t>great </a:t>
            </a:r>
            <a:r>
              <a:rPr sz="2200" spc="-110" dirty="0">
                <a:latin typeface="Times New Roman"/>
                <a:cs typeface="Times New Roman"/>
              </a:rPr>
              <a:t>menu  </a:t>
            </a:r>
            <a:r>
              <a:rPr sz="2200" spc="-75" dirty="0">
                <a:latin typeface="Times New Roman"/>
                <a:cs typeface="Times New Roman"/>
              </a:rPr>
              <a:t>on </a:t>
            </a:r>
            <a:r>
              <a:rPr sz="2200" spc="60" dirty="0">
                <a:latin typeface="Times New Roman"/>
                <a:cs typeface="Times New Roman"/>
              </a:rPr>
              <a:t>board. </a:t>
            </a:r>
            <a:r>
              <a:rPr sz="2200" spc="-135" dirty="0">
                <a:latin typeface="Times New Roman"/>
                <a:cs typeface="Times New Roman"/>
              </a:rPr>
              <a:t>It </a:t>
            </a:r>
            <a:r>
              <a:rPr sz="2200" spc="-5" dirty="0">
                <a:latin typeface="Times New Roman"/>
                <a:cs typeface="Times New Roman"/>
              </a:rPr>
              <a:t>also </a:t>
            </a:r>
            <a:r>
              <a:rPr sz="2200" spc="-114" dirty="0">
                <a:latin typeface="Times New Roman"/>
                <a:cs typeface="Times New Roman"/>
              </a:rPr>
              <a:t>shows </a:t>
            </a:r>
            <a:r>
              <a:rPr sz="2200" spc="55" dirty="0">
                <a:latin typeface="Times New Roman"/>
                <a:cs typeface="Times New Roman"/>
              </a:rPr>
              <a:t>people </a:t>
            </a:r>
            <a:r>
              <a:rPr sz="2200" spc="-50" dirty="0">
                <a:latin typeface="Times New Roman"/>
                <a:cs typeface="Times New Roman"/>
              </a:rPr>
              <a:t>love  </a:t>
            </a:r>
            <a:r>
              <a:rPr sz="2200" spc="65" dirty="0">
                <a:latin typeface="Times New Roman"/>
                <a:cs typeface="Times New Roman"/>
              </a:rPr>
              <a:t>and </a:t>
            </a:r>
            <a:r>
              <a:rPr sz="2200" spc="20" dirty="0">
                <a:latin typeface="Times New Roman"/>
                <a:cs typeface="Times New Roman"/>
              </a:rPr>
              <a:t>explore </a:t>
            </a:r>
            <a:r>
              <a:rPr sz="2200" spc="-105" dirty="0">
                <a:latin typeface="Times New Roman"/>
                <a:cs typeface="Times New Roman"/>
              </a:rPr>
              <a:t>cuisines </a:t>
            </a:r>
            <a:r>
              <a:rPr sz="2200" spc="5" dirty="0">
                <a:latin typeface="Times New Roman"/>
                <a:cs typeface="Times New Roman"/>
              </a:rPr>
              <a:t>of </a:t>
            </a:r>
            <a:r>
              <a:rPr sz="2200" spc="-55" dirty="0">
                <a:latin typeface="Times New Roman"/>
                <a:cs typeface="Times New Roman"/>
              </a:rPr>
              <a:t>various  </a:t>
            </a:r>
            <a:r>
              <a:rPr sz="2200" spc="-70" dirty="0">
                <a:latin typeface="Times New Roman"/>
                <a:cs typeface="Times New Roman"/>
              </a:rPr>
              <a:t>countries.</a:t>
            </a:r>
            <a:endParaRPr sz="2200" dirty="0">
              <a:latin typeface="Times New Roman"/>
              <a:cs typeface="Times New Roman"/>
            </a:endParaRPr>
          </a:p>
          <a:p>
            <a:pPr marL="286385" marR="33655" indent="-273685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latin typeface="Times New Roman"/>
                <a:cs typeface="Times New Roman"/>
              </a:rPr>
              <a:t>Scope </a:t>
            </a:r>
            <a:r>
              <a:rPr sz="2200" spc="-15" dirty="0">
                <a:latin typeface="Times New Roman"/>
                <a:cs typeface="Times New Roman"/>
              </a:rPr>
              <a:t>to </a:t>
            </a:r>
            <a:r>
              <a:rPr sz="2200" spc="-10" dirty="0">
                <a:latin typeface="Times New Roman"/>
                <a:cs typeface="Times New Roman"/>
              </a:rPr>
              <a:t>increase </a:t>
            </a:r>
            <a:r>
              <a:rPr sz="2200" spc="-40" dirty="0">
                <a:latin typeface="Times New Roman"/>
                <a:cs typeface="Times New Roman"/>
              </a:rPr>
              <a:t>Farmers </a:t>
            </a:r>
            <a:r>
              <a:rPr sz="2200" spc="-25" dirty="0">
                <a:latin typeface="Times New Roman"/>
                <a:cs typeface="Times New Roman"/>
              </a:rPr>
              <a:t>markets  </a:t>
            </a:r>
            <a:r>
              <a:rPr sz="2200" spc="-140" dirty="0">
                <a:latin typeface="Times New Roman"/>
                <a:cs typeface="Times New Roman"/>
              </a:rPr>
              <a:t>in </a:t>
            </a:r>
            <a:r>
              <a:rPr sz="2200" spc="-105" dirty="0">
                <a:latin typeface="Times New Roman"/>
                <a:cs typeface="Times New Roman"/>
              </a:rPr>
              <a:t>Bronx, </a:t>
            </a:r>
            <a:r>
              <a:rPr sz="2200" spc="-10" dirty="0">
                <a:latin typeface="Times New Roman"/>
                <a:cs typeface="Times New Roman"/>
              </a:rPr>
              <a:t>Queens </a:t>
            </a:r>
            <a:r>
              <a:rPr sz="2200" spc="65" dirty="0">
                <a:latin typeface="Times New Roman"/>
                <a:cs typeface="Times New Roman"/>
              </a:rPr>
              <a:t>and </a:t>
            </a:r>
            <a:r>
              <a:rPr sz="2200" spc="10" dirty="0">
                <a:latin typeface="Times New Roman"/>
                <a:cs typeface="Times New Roman"/>
              </a:rPr>
              <a:t>Staten</a:t>
            </a:r>
            <a:r>
              <a:rPr sz="2200" spc="-375" dirty="0">
                <a:latin typeface="Times New Roman"/>
                <a:cs typeface="Times New Roman"/>
              </a:rPr>
              <a:t> </a:t>
            </a:r>
            <a:r>
              <a:rPr sz="2200" spc="-60" dirty="0">
                <a:latin typeface="Times New Roman"/>
                <a:cs typeface="Times New Roman"/>
              </a:rPr>
              <a:t>Island.</a:t>
            </a:r>
            <a:endParaRPr sz="2200" dirty="0">
              <a:latin typeface="Times New Roman"/>
              <a:cs typeface="Times New Roman"/>
            </a:endParaRPr>
          </a:p>
          <a:p>
            <a:pPr marL="286385" indent="-286385">
              <a:lnSpc>
                <a:spcPct val="100000"/>
              </a:lnSpc>
              <a:spcBef>
                <a:spcPts val="25"/>
              </a:spcBef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80" dirty="0">
                <a:latin typeface="Times New Roman"/>
                <a:cs typeface="Times New Roman"/>
              </a:rPr>
              <a:t>Region </a:t>
            </a:r>
            <a:r>
              <a:rPr sz="2200" spc="-5" dirty="0">
                <a:latin typeface="Times New Roman"/>
                <a:cs typeface="Times New Roman"/>
              </a:rPr>
              <a:t>-</a:t>
            </a:r>
            <a:r>
              <a:rPr sz="2200" spc="200" dirty="0">
                <a:latin typeface="Times New Roman"/>
                <a:cs typeface="Times New Roman"/>
              </a:rPr>
              <a:t> </a:t>
            </a:r>
            <a:r>
              <a:rPr sz="2200" spc="-45" dirty="0">
                <a:latin typeface="Times New Roman"/>
                <a:cs typeface="Times New Roman"/>
              </a:rPr>
              <a:t>Cluster0</a:t>
            </a:r>
            <a:endParaRPr sz="2200" dirty="0">
              <a:latin typeface="Times New Roman"/>
              <a:cs typeface="Times New Roman"/>
            </a:endParaRPr>
          </a:p>
          <a:p>
            <a:pPr marL="286385" marR="421005" indent="-286385">
              <a:lnSpc>
                <a:spcPct val="100000"/>
              </a:lnSpc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10" dirty="0">
                <a:latin typeface="Times New Roman"/>
                <a:cs typeface="Times New Roman"/>
              </a:rPr>
              <a:t>Neighborhood </a:t>
            </a:r>
            <a:r>
              <a:rPr sz="2200" spc="-5" dirty="0">
                <a:latin typeface="Times New Roman"/>
                <a:cs typeface="Times New Roman"/>
              </a:rPr>
              <a:t>– </a:t>
            </a:r>
            <a:r>
              <a:rPr sz="2200" spc="10" dirty="0">
                <a:latin typeface="Times New Roman"/>
                <a:cs typeface="Times New Roman"/>
              </a:rPr>
              <a:t>Staten </a:t>
            </a:r>
            <a:r>
              <a:rPr sz="2200" spc="-55" dirty="0">
                <a:latin typeface="Times New Roman"/>
                <a:cs typeface="Times New Roman"/>
              </a:rPr>
              <a:t>Island </a:t>
            </a:r>
            <a:r>
              <a:rPr sz="2200" spc="-5" dirty="0">
                <a:latin typeface="Times New Roman"/>
                <a:cs typeface="Times New Roman"/>
              </a:rPr>
              <a:t>–  </a:t>
            </a:r>
            <a:r>
              <a:rPr sz="2200" spc="-150" dirty="0">
                <a:latin typeface="Times New Roman"/>
                <a:cs typeface="Times New Roman"/>
              </a:rPr>
              <a:t>Tod </a:t>
            </a:r>
            <a:r>
              <a:rPr sz="2200" spc="-145" dirty="0">
                <a:latin typeface="Times New Roman"/>
                <a:cs typeface="Times New Roman"/>
              </a:rPr>
              <a:t>Hill, </a:t>
            </a:r>
            <a:r>
              <a:rPr sz="2200" spc="-50" dirty="0">
                <a:latin typeface="Times New Roman"/>
                <a:cs typeface="Times New Roman"/>
              </a:rPr>
              <a:t>Port </a:t>
            </a:r>
            <a:r>
              <a:rPr sz="2200" spc="-114" dirty="0">
                <a:latin typeface="Times New Roman"/>
                <a:cs typeface="Times New Roman"/>
              </a:rPr>
              <a:t>Ivory,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2200" spc="-80" dirty="0">
                <a:latin typeface="Times New Roman"/>
                <a:cs typeface="Times New Roman"/>
              </a:rPr>
              <a:t>Bloomfield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20596" y="2790825"/>
            <a:ext cx="3031236" cy="2241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976" y="1301496"/>
            <a:ext cx="2679192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70" y="1792169"/>
            <a:ext cx="4505960" cy="45980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75" dirty="0">
                <a:latin typeface="Times New Roman"/>
                <a:cs typeface="Times New Roman"/>
              </a:rPr>
              <a:t>Analysis </a:t>
            </a:r>
            <a:r>
              <a:rPr sz="2000" spc="25" dirty="0">
                <a:latin typeface="Times New Roman"/>
                <a:cs typeface="Times New Roman"/>
              </a:rPr>
              <a:t>performed </a:t>
            </a:r>
            <a:r>
              <a:rPr sz="2000" spc="-65" dirty="0">
                <a:latin typeface="Times New Roman"/>
                <a:cs typeface="Times New Roman"/>
              </a:rPr>
              <a:t>on </a:t>
            </a:r>
            <a:r>
              <a:rPr sz="2000" spc="-55" dirty="0">
                <a:latin typeface="Times New Roman"/>
                <a:cs typeface="Times New Roman"/>
              </a:rPr>
              <a:t>limited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data</a:t>
            </a:r>
            <a:endParaRPr sz="20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85" dirty="0">
                <a:latin typeface="Times New Roman"/>
                <a:cs typeface="Times New Roman"/>
              </a:rPr>
              <a:t>Re-run </a:t>
            </a:r>
            <a:r>
              <a:rPr sz="2000" spc="15" dirty="0">
                <a:latin typeface="Times New Roman"/>
                <a:cs typeface="Times New Roman"/>
              </a:rPr>
              <a:t>program </a:t>
            </a:r>
            <a:r>
              <a:rPr sz="2000" spc="-100" dirty="0">
                <a:latin typeface="Times New Roman"/>
                <a:cs typeface="Times New Roman"/>
              </a:rPr>
              <a:t>with </a:t>
            </a:r>
            <a:r>
              <a:rPr sz="2000" spc="70" dirty="0">
                <a:latin typeface="Times New Roman"/>
                <a:cs typeface="Times New Roman"/>
              </a:rPr>
              <a:t>updated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information</a:t>
            </a:r>
            <a:endParaRPr sz="2000" dirty="0">
              <a:latin typeface="Times New Roman"/>
              <a:cs typeface="Times New Roman"/>
            </a:endParaRPr>
          </a:p>
          <a:p>
            <a:pPr marL="286385" marR="44450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0" dirty="0">
                <a:latin typeface="Times New Roman"/>
                <a:cs typeface="Times New Roman"/>
              </a:rPr>
              <a:t>Brooklyn </a:t>
            </a:r>
            <a:r>
              <a:rPr sz="2000" spc="95" dirty="0">
                <a:latin typeface="Times New Roman"/>
                <a:cs typeface="Times New Roman"/>
              </a:rPr>
              <a:t>and </a:t>
            </a:r>
            <a:r>
              <a:rPr sz="2000" spc="50" dirty="0">
                <a:latin typeface="Times New Roman"/>
                <a:cs typeface="Times New Roman"/>
              </a:rPr>
              <a:t>Manhattan </a:t>
            </a:r>
            <a:r>
              <a:rPr sz="2000" spc="-10" dirty="0">
                <a:latin typeface="Times New Roman"/>
                <a:cs typeface="Times New Roman"/>
              </a:rPr>
              <a:t>has </a:t>
            </a:r>
            <a:r>
              <a:rPr sz="2000" spc="-70" dirty="0">
                <a:latin typeface="Times New Roman"/>
                <a:cs typeface="Times New Roman"/>
              </a:rPr>
              <a:t>high  </a:t>
            </a:r>
            <a:r>
              <a:rPr sz="2000" spc="-35" dirty="0">
                <a:latin typeface="Times New Roman"/>
                <a:cs typeface="Times New Roman"/>
              </a:rPr>
              <a:t>concentration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10" dirty="0">
                <a:latin typeface="Times New Roman"/>
                <a:cs typeface="Times New Roman"/>
              </a:rPr>
              <a:t>restaurant </a:t>
            </a:r>
            <a:r>
              <a:rPr sz="2000" spc="-65" dirty="0">
                <a:latin typeface="Times New Roman"/>
                <a:cs typeface="Times New Roman"/>
              </a:rPr>
              <a:t>business. </a:t>
            </a:r>
            <a:r>
              <a:rPr sz="2000" spc="-60" dirty="0">
                <a:latin typeface="Times New Roman"/>
                <a:cs typeface="Times New Roman"/>
              </a:rPr>
              <a:t>Very  </a:t>
            </a:r>
            <a:r>
              <a:rPr sz="2000" spc="-40" dirty="0">
                <a:latin typeface="Times New Roman"/>
                <a:cs typeface="Times New Roman"/>
              </a:rPr>
              <a:t>competitive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market.</a:t>
            </a:r>
            <a:endParaRPr sz="2000" dirty="0">
              <a:latin typeface="Times New Roman"/>
              <a:cs typeface="Times New Roman"/>
            </a:endParaRPr>
          </a:p>
          <a:p>
            <a:pPr marL="286385" marR="235585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0" dirty="0">
                <a:latin typeface="Times New Roman"/>
                <a:cs typeface="Times New Roman"/>
              </a:rPr>
              <a:t>Bronx, </a:t>
            </a:r>
            <a:r>
              <a:rPr sz="2000" spc="65" dirty="0">
                <a:latin typeface="Times New Roman"/>
                <a:cs typeface="Times New Roman"/>
              </a:rPr>
              <a:t>Queens </a:t>
            </a:r>
            <a:r>
              <a:rPr sz="2000" spc="95" dirty="0">
                <a:latin typeface="Times New Roman"/>
                <a:cs typeface="Times New Roman"/>
              </a:rPr>
              <a:t>and </a:t>
            </a:r>
            <a:r>
              <a:rPr sz="2000" spc="15" dirty="0">
                <a:latin typeface="Times New Roman"/>
                <a:cs typeface="Times New Roman"/>
              </a:rPr>
              <a:t>Staten </a:t>
            </a:r>
            <a:r>
              <a:rPr sz="2000" spc="25" dirty="0">
                <a:latin typeface="Times New Roman"/>
                <a:cs typeface="Times New Roman"/>
              </a:rPr>
              <a:t>Island </a:t>
            </a:r>
            <a:r>
              <a:rPr sz="2000" spc="-5" dirty="0">
                <a:latin typeface="Times New Roman"/>
                <a:cs typeface="Times New Roman"/>
              </a:rPr>
              <a:t>also  </a:t>
            </a:r>
            <a:r>
              <a:rPr sz="2000" spc="-10" dirty="0">
                <a:latin typeface="Times New Roman"/>
                <a:cs typeface="Times New Roman"/>
              </a:rPr>
              <a:t>has </a:t>
            </a:r>
            <a:r>
              <a:rPr sz="2000" spc="55" dirty="0">
                <a:latin typeface="Times New Roman"/>
                <a:cs typeface="Times New Roman"/>
              </a:rPr>
              <a:t>good </a:t>
            </a:r>
            <a:r>
              <a:rPr sz="2000" spc="-45" dirty="0">
                <a:latin typeface="Times New Roman"/>
                <a:cs typeface="Times New Roman"/>
              </a:rPr>
              <a:t>number </a:t>
            </a:r>
            <a:r>
              <a:rPr sz="2000" dirty="0">
                <a:latin typeface="Times New Roman"/>
                <a:cs typeface="Times New Roman"/>
              </a:rPr>
              <a:t>of restaurants </a:t>
            </a:r>
            <a:r>
              <a:rPr sz="2000" spc="-15" dirty="0">
                <a:latin typeface="Times New Roman"/>
                <a:cs typeface="Times New Roman"/>
              </a:rPr>
              <a:t>but </a:t>
            </a:r>
            <a:r>
              <a:rPr sz="2000" spc="-45" dirty="0">
                <a:latin typeface="Times New Roman"/>
                <a:cs typeface="Times New Roman"/>
              </a:rPr>
              <a:t>not 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-55" dirty="0">
                <a:latin typeface="Times New Roman"/>
                <a:cs typeface="Times New Roman"/>
              </a:rPr>
              <a:t>many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10" dirty="0">
                <a:latin typeface="Times New Roman"/>
                <a:cs typeface="Times New Roman"/>
              </a:rPr>
              <a:t>required. </a:t>
            </a:r>
            <a:r>
              <a:rPr sz="2000" spc="-55" dirty="0">
                <a:latin typeface="Times New Roman"/>
                <a:cs typeface="Times New Roman"/>
              </a:rPr>
              <a:t>So </a:t>
            </a:r>
            <a:r>
              <a:rPr sz="2000" spc="-95" dirty="0">
                <a:latin typeface="Times New Roman"/>
                <a:cs typeface="Times New Roman"/>
              </a:rPr>
              <a:t>this </a:t>
            </a:r>
            <a:r>
              <a:rPr sz="2000" spc="-15" dirty="0">
                <a:latin typeface="Times New Roman"/>
                <a:cs typeface="Times New Roman"/>
              </a:rPr>
              <a:t>can </a:t>
            </a:r>
            <a:r>
              <a:rPr sz="2000" spc="105" dirty="0">
                <a:latin typeface="Times New Roman"/>
                <a:cs typeface="Times New Roman"/>
              </a:rPr>
              <a:t>be  </a:t>
            </a:r>
            <a:r>
              <a:rPr sz="2000" spc="20" dirty="0">
                <a:latin typeface="Times New Roman"/>
                <a:cs typeface="Times New Roman"/>
              </a:rPr>
              <a:t>explored.</a:t>
            </a:r>
            <a:endParaRPr sz="2000" dirty="0">
              <a:latin typeface="Times New Roman"/>
              <a:cs typeface="Times New Roman"/>
            </a:endParaRPr>
          </a:p>
          <a:p>
            <a:pPr marL="286385" marR="222885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80" dirty="0">
                <a:latin typeface="Times New Roman"/>
                <a:cs typeface="Times New Roman"/>
              </a:rPr>
              <a:t>As </a:t>
            </a:r>
            <a:r>
              <a:rPr sz="2000" spc="70" dirty="0">
                <a:latin typeface="Times New Roman"/>
                <a:cs typeface="Times New Roman"/>
              </a:rPr>
              <a:t>per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neighbourhood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10" dirty="0">
                <a:latin typeface="Times New Roman"/>
                <a:cs typeface="Times New Roman"/>
              </a:rPr>
              <a:t>restaurant  </a:t>
            </a:r>
            <a:r>
              <a:rPr sz="2000" spc="50" dirty="0">
                <a:latin typeface="Times New Roman"/>
                <a:cs typeface="Times New Roman"/>
              </a:rPr>
              <a:t>type </a:t>
            </a:r>
            <a:r>
              <a:rPr sz="2000" spc="-30" dirty="0">
                <a:latin typeface="Times New Roman"/>
                <a:cs typeface="Times New Roman"/>
              </a:rPr>
              <a:t>mentioned </a:t>
            </a:r>
            <a:r>
              <a:rPr sz="2000" spc="-70" dirty="0">
                <a:latin typeface="Times New Roman"/>
                <a:cs typeface="Times New Roman"/>
              </a:rPr>
              <a:t>like </a:t>
            </a:r>
            <a:r>
              <a:rPr sz="2000" spc="-50" dirty="0">
                <a:latin typeface="Times New Roman"/>
                <a:cs typeface="Times New Roman"/>
              </a:rPr>
              <a:t>Indian </a:t>
            </a:r>
            <a:r>
              <a:rPr sz="2000" spc="-35" dirty="0">
                <a:latin typeface="Times New Roman"/>
                <a:cs typeface="Times New Roman"/>
              </a:rPr>
              <a:t>Restaurant,  </a:t>
            </a:r>
            <a:r>
              <a:rPr sz="2000" spc="-20" dirty="0">
                <a:latin typeface="Times New Roman"/>
                <a:cs typeface="Times New Roman"/>
              </a:rPr>
              <a:t>analysis </a:t>
            </a:r>
            <a:r>
              <a:rPr sz="2000" spc="-15" dirty="0">
                <a:latin typeface="Times New Roman"/>
                <a:cs typeface="Times New Roman"/>
              </a:rPr>
              <a:t>can </a:t>
            </a:r>
            <a:r>
              <a:rPr sz="2000" spc="105" dirty="0">
                <a:latin typeface="Times New Roman"/>
                <a:cs typeface="Times New Roman"/>
              </a:rPr>
              <a:t>be </a:t>
            </a:r>
            <a:r>
              <a:rPr sz="2000" spc="-20" dirty="0">
                <a:latin typeface="Times New Roman"/>
                <a:cs typeface="Times New Roman"/>
              </a:rPr>
              <a:t>checked. </a:t>
            </a:r>
            <a:r>
              <a:rPr sz="2000" spc="-235" dirty="0">
                <a:latin typeface="Times New Roman"/>
                <a:cs typeface="Times New Roman"/>
              </a:rPr>
              <a:t>A </a:t>
            </a:r>
            <a:r>
              <a:rPr sz="2000" spc="-35" dirty="0">
                <a:latin typeface="Times New Roman"/>
                <a:cs typeface="Times New Roman"/>
              </a:rPr>
              <a:t>venue </a:t>
            </a:r>
            <a:r>
              <a:rPr sz="2000" spc="-95" dirty="0">
                <a:latin typeface="Times New Roman"/>
                <a:cs typeface="Times New Roman"/>
              </a:rPr>
              <a:t>with  </a:t>
            </a:r>
            <a:r>
              <a:rPr sz="2000" spc="-55" dirty="0">
                <a:latin typeface="Times New Roman"/>
                <a:cs typeface="Times New Roman"/>
              </a:rPr>
              <a:t>lowest </a:t>
            </a:r>
            <a:r>
              <a:rPr sz="2000" spc="-90" dirty="0">
                <a:latin typeface="Times New Roman"/>
                <a:cs typeface="Times New Roman"/>
              </a:rPr>
              <a:t>risk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-45" dirty="0">
                <a:latin typeface="Times New Roman"/>
                <a:cs typeface="Times New Roman"/>
              </a:rPr>
              <a:t>competition </a:t>
            </a:r>
            <a:r>
              <a:rPr sz="2000" spc="-10" dirty="0">
                <a:latin typeface="Times New Roman"/>
                <a:cs typeface="Times New Roman"/>
              </a:rPr>
              <a:t>can </a:t>
            </a:r>
            <a:r>
              <a:rPr sz="2000" spc="105" dirty="0">
                <a:latin typeface="Times New Roman"/>
                <a:cs typeface="Times New Roman"/>
              </a:rPr>
              <a:t>be  </a:t>
            </a:r>
            <a:r>
              <a:rPr sz="2000" spc="-5" dirty="0">
                <a:latin typeface="Times New Roman"/>
                <a:cs typeface="Times New Roman"/>
              </a:rPr>
              <a:t>identified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5144" y="1975104"/>
            <a:ext cx="3467100" cy="389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6748" y="1301496"/>
            <a:ext cx="320802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3452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3680" y="1301496"/>
            <a:ext cx="1175004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170" y="1912141"/>
            <a:ext cx="4517390" cy="441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90" dirty="0">
                <a:latin typeface="Times New Roman"/>
                <a:cs typeface="Times New Roman"/>
              </a:rPr>
              <a:t>Most </a:t>
            </a:r>
            <a:r>
              <a:rPr sz="2000" spc="-35" dirty="0">
                <a:latin typeface="Times New Roman"/>
                <a:cs typeface="Times New Roman"/>
              </a:rPr>
              <a:t>populous </a:t>
            </a:r>
            <a:r>
              <a:rPr sz="2000" spc="-60" dirty="0">
                <a:latin typeface="Times New Roman"/>
                <a:cs typeface="Times New Roman"/>
              </a:rPr>
              <a:t>city </a:t>
            </a:r>
            <a:r>
              <a:rPr sz="2000" spc="-125" dirty="0">
                <a:latin typeface="Times New Roman"/>
                <a:cs typeface="Times New Roman"/>
              </a:rPr>
              <a:t>in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50" dirty="0">
                <a:latin typeface="Times New Roman"/>
                <a:cs typeface="Times New Roman"/>
              </a:rPr>
              <a:t>United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States</a:t>
            </a:r>
            <a:endParaRPr sz="2000" dirty="0">
              <a:latin typeface="Times New Roman"/>
              <a:cs typeface="Times New Roman"/>
            </a:endParaRPr>
          </a:p>
          <a:p>
            <a:pPr marL="286385" marR="78105" indent="-27368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latin typeface="Times New Roman"/>
                <a:cs typeface="Times New Roman"/>
              </a:rPr>
              <a:t>It </a:t>
            </a:r>
            <a:r>
              <a:rPr sz="2000" spc="-114" dirty="0">
                <a:latin typeface="Times New Roman"/>
                <a:cs typeface="Times New Roman"/>
              </a:rPr>
              <a:t>is </a:t>
            </a:r>
            <a:r>
              <a:rPr sz="2000" spc="-10" dirty="0">
                <a:latin typeface="Times New Roman"/>
                <a:cs typeface="Times New Roman"/>
              </a:rPr>
              <a:t>diverse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-114" dirty="0">
                <a:latin typeface="Times New Roman"/>
                <a:cs typeface="Times New Roman"/>
              </a:rPr>
              <a:t>is </a:t>
            </a:r>
            <a:r>
              <a:rPr sz="2000" spc="-15" dirty="0">
                <a:latin typeface="Times New Roman"/>
                <a:cs typeface="Times New Roman"/>
              </a:rPr>
              <a:t>the </a:t>
            </a:r>
            <a:r>
              <a:rPr sz="2000" spc="-35" dirty="0">
                <a:latin typeface="Times New Roman"/>
                <a:cs typeface="Times New Roman"/>
              </a:rPr>
              <a:t>financial </a:t>
            </a:r>
            <a:r>
              <a:rPr sz="2000" spc="20" dirty="0">
                <a:latin typeface="Times New Roman"/>
                <a:cs typeface="Times New Roman"/>
              </a:rPr>
              <a:t>capital </a:t>
            </a:r>
            <a:r>
              <a:rPr sz="2000" spc="10" dirty="0">
                <a:latin typeface="Times New Roman"/>
                <a:cs typeface="Times New Roman"/>
              </a:rPr>
              <a:t>of  </a:t>
            </a:r>
            <a:r>
              <a:rPr sz="2000" spc="-190" dirty="0">
                <a:latin typeface="Times New Roman"/>
                <a:cs typeface="Times New Roman"/>
              </a:rPr>
              <a:t>USA</a:t>
            </a:r>
            <a:endParaRPr sz="20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latin typeface="Times New Roman"/>
                <a:cs typeface="Times New Roman"/>
              </a:rPr>
              <a:t>It </a:t>
            </a:r>
            <a:r>
              <a:rPr sz="2000" spc="-114" dirty="0">
                <a:latin typeface="Times New Roman"/>
                <a:cs typeface="Times New Roman"/>
              </a:rPr>
              <a:t>is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80" dirty="0">
                <a:latin typeface="Times New Roman"/>
                <a:cs typeface="Times New Roman"/>
              </a:rPr>
              <a:t>multicultural</a:t>
            </a:r>
            <a:endParaRPr sz="20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35" dirty="0">
                <a:latin typeface="Times New Roman"/>
                <a:cs typeface="Times New Roman"/>
              </a:rPr>
              <a:t>Provides </a:t>
            </a:r>
            <a:r>
              <a:rPr sz="2000" spc="-45" dirty="0">
                <a:latin typeface="Times New Roman"/>
                <a:cs typeface="Times New Roman"/>
              </a:rPr>
              <a:t>lot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-60" dirty="0">
                <a:latin typeface="Times New Roman"/>
                <a:cs typeface="Times New Roman"/>
              </a:rPr>
              <a:t>business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opportunities</a:t>
            </a:r>
            <a:endParaRPr sz="20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14" dirty="0">
                <a:latin typeface="Times New Roman"/>
                <a:cs typeface="Times New Roman"/>
              </a:rPr>
              <a:t>Business </a:t>
            </a:r>
            <a:r>
              <a:rPr sz="2000" spc="-15" dirty="0">
                <a:latin typeface="Times New Roman"/>
                <a:cs typeface="Times New Roman"/>
              </a:rPr>
              <a:t>friendly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environment</a:t>
            </a:r>
            <a:endParaRPr sz="2000" dirty="0">
              <a:latin typeface="Times New Roman"/>
              <a:cs typeface="Times New Roman"/>
            </a:endParaRPr>
          </a:p>
          <a:p>
            <a:pPr marL="286385" marR="88900" indent="-27368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Attracted </a:t>
            </a:r>
            <a:r>
              <a:rPr sz="2000" spc="-55" dirty="0">
                <a:latin typeface="Times New Roman"/>
                <a:cs typeface="Times New Roman"/>
              </a:rPr>
              <a:t>many </a:t>
            </a:r>
            <a:r>
              <a:rPr sz="2000" spc="10" dirty="0">
                <a:latin typeface="Times New Roman"/>
                <a:cs typeface="Times New Roman"/>
              </a:rPr>
              <a:t>different </a:t>
            </a:r>
            <a:r>
              <a:rPr sz="2000" spc="15" dirty="0">
                <a:latin typeface="Times New Roman"/>
                <a:cs typeface="Times New Roman"/>
              </a:rPr>
              <a:t>players </a:t>
            </a:r>
            <a:r>
              <a:rPr sz="2000" spc="-65" dirty="0">
                <a:latin typeface="Times New Roman"/>
                <a:cs typeface="Times New Roman"/>
              </a:rPr>
              <a:t>into </a:t>
            </a:r>
            <a:r>
              <a:rPr sz="2000" spc="-10" dirty="0">
                <a:latin typeface="Times New Roman"/>
                <a:cs typeface="Times New Roman"/>
              </a:rPr>
              <a:t>the  market</a:t>
            </a:r>
            <a:endParaRPr sz="20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30" dirty="0">
                <a:latin typeface="Times New Roman"/>
                <a:cs typeface="Times New Roman"/>
              </a:rPr>
              <a:t>Global </a:t>
            </a:r>
            <a:r>
              <a:rPr sz="2000" spc="-55" dirty="0">
                <a:latin typeface="Times New Roman"/>
                <a:cs typeface="Times New Roman"/>
              </a:rPr>
              <a:t>hub </a:t>
            </a:r>
            <a:r>
              <a:rPr sz="2000" spc="10" dirty="0">
                <a:latin typeface="Times New Roman"/>
                <a:cs typeface="Times New Roman"/>
              </a:rPr>
              <a:t>of </a:t>
            </a:r>
            <a:r>
              <a:rPr sz="2000" spc="-60" dirty="0">
                <a:latin typeface="Times New Roman"/>
                <a:cs typeface="Times New Roman"/>
              </a:rPr>
              <a:t>business </a:t>
            </a:r>
            <a:r>
              <a:rPr sz="2000" spc="65" dirty="0">
                <a:latin typeface="Times New Roman"/>
                <a:cs typeface="Times New Roman"/>
              </a:rPr>
              <a:t>and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commerce.</a:t>
            </a:r>
            <a:endParaRPr sz="2000" dirty="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1920"/>
              </a:lnSpc>
              <a:spcBef>
                <a:spcPts val="46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latin typeface="Times New Roman"/>
                <a:cs typeface="Times New Roman"/>
              </a:rPr>
              <a:t>The </a:t>
            </a:r>
            <a:r>
              <a:rPr sz="2000" spc="-65" dirty="0">
                <a:latin typeface="Times New Roman"/>
                <a:cs typeface="Times New Roman"/>
              </a:rPr>
              <a:t>city </a:t>
            </a:r>
            <a:r>
              <a:rPr sz="2000" spc="-105" dirty="0">
                <a:latin typeface="Times New Roman"/>
                <a:cs typeface="Times New Roman"/>
              </a:rPr>
              <a:t>is </a:t>
            </a:r>
            <a:r>
              <a:rPr sz="2000" spc="215" dirty="0">
                <a:latin typeface="Times New Roman"/>
                <a:cs typeface="Times New Roman"/>
              </a:rPr>
              <a:t>a </a:t>
            </a:r>
            <a:r>
              <a:rPr sz="2000" spc="-25" dirty="0">
                <a:latin typeface="Times New Roman"/>
                <a:cs typeface="Times New Roman"/>
              </a:rPr>
              <a:t>major </a:t>
            </a:r>
            <a:r>
              <a:rPr sz="2000" spc="-5" dirty="0">
                <a:latin typeface="Times New Roman"/>
                <a:cs typeface="Times New Roman"/>
              </a:rPr>
              <a:t>centre </a:t>
            </a: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spc="-15" dirty="0">
                <a:latin typeface="Times New Roman"/>
                <a:cs typeface="Times New Roman"/>
              </a:rPr>
              <a:t>banking </a:t>
            </a:r>
            <a:r>
              <a:rPr sz="2000" spc="55" dirty="0">
                <a:latin typeface="Times New Roman"/>
                <a:cs typeface="Times New Roman"/>
              </a:rPr>
              <a:t>and  </a:t>
            </a:r>
            <a:r>
              <a:rPr sz="2000" spc="-40" dirty="0">
                <a:latin typeface="Times New Roman"/>
                <a:cs typeface="Times New Roman"/>
              </a:rPr>
              <a:t>finance, </a:t>
            </a:r>
            <a:r>
              <a:rPr sz="2000" spc="-20" dirty="0">
                <a:latin typeface="Times New Roman"/>
                <a:cs typeface="Times New Roman"/>
              </a:rPr>
              <a:t>retailing, </a:t>
            </a:r>
            <a:r>
              <a:rPr sz="2000" spc="-25" dirty="0">
                <a:latin typeface="Times New Roman"/>
                <a:cs typeface="Times New Roman"/>
              </a:rPr>
              <a:t>world </a:t>
            </a:r>
            <a:r>
              <a:rPr sz="2000" spc="40" dirty="0">
                <a:latin typeface="Times New Roman"/>
                <a:cs typeface="Times New Roman"/>
              </a:rPr>
              <a:t>trade,  </a:t>
            </a:r>
            <a:r>
              <a:rPr sz="2000" spc="-5" dirty="0">
                <a:latin typeface="Times New Roman"/>
                <a:cs typeface="Times New Roman"/>
              </a:rPr>
              <a:t>transportation, </a:t>
            </a:r>
            <a:r>
              <a:rPr sz="2000" spc="-85" dirty="0">
                <a:latin typeface="Times New Roman"/>
                <a:cs typeface="Times New Roman"/>
              </a:rPr>
              <a:t>tourism, </a:t>
            </a:r>
            <a:r>
              <a:rPr sz="2000" spc="55" dirty="0">
                <a:latin typeface="Times New Roman"/>
                <a:cs typeface="Times New Roman"/>
              </a:rPr>
              <a:t>real </a:t>
            </a:r>
            <a:r>
              <a:rPr sz="2000" spc="20" dirty="0">
                <a:latin typeface="Times New Roman"/>
                <a:cs typeface="Times New Roman"/>
              </a:rPr>
              <a:t>estate, </a:t>
            </a:r>
            <a:r>
              <a:rPr sz="2000" spc="-55" dirty="0">
                <a:latin typeface="Times New Roman"/>
                <a:cs typeface="Times New Roman"/>
              </a:rPr>
              <a:t>new  </a:t>
            </a:r>
            <a:r>
              <a:rPr sz="2000" spc="5" dirty="0">
                <a:latin typeface="Times New Roman"/>
                <a:cs typeface="Times New Roman"/>
              </a:rPr>
              <a:t>media, </a:t>
            </a:r>
            <a:r>
              <a:rPr sz="2000" spc="-5" dirty="0">
                <a:latin typeface="Times New Roman"/>
                <a:cs typeface="Times New Roman"/>
              </a:rPr>
              <a:t>traditional </a:t>
            </a:r>
            <a:r>
              <a:rPr sz="2000" spc="5" dirty="0">
                <a:latin typeface="Times New Roman"/>
                <a:cs typeface="Times New Roman"/>
              </a:rPr>
              <a:t>media, </a:t>
            </a:r>
            <a:r>
              <a:rPr sz="2000" spc="-20" dirty="0">
                <a:latin typeface="Times New Roman"/>
                <a:cs typeface="Times New Roman"/>
              </a:rPr>
              <a:t>advertising,  </a:t>
            </a:r>
            <a:r>
              <a:rPr sz="2000" spc="30" dirty="0">
                <a:latin typeface="Times New Roman"/>
                <a:cs typeface="Times New Roman"/>
              </a:rPr>
              <a:t>legal </a:t>
            </a:r>
            <a:r>
              <a:rPr sz="2000" spc="-45" dirty="0">
                <a:latin typeface="Times New Roman"/>
                <a:cs typeface="Times New Roman"/>
              </a:rPr>
              <a:t>services, accountancy, </a:t>
            </a:r>
            <a:r>
              <a:rPr sz="2000" spc="-60" dirty="0">
                <a:latin typeface="Times New Roman"/>
                <a:cs typeface="Times New Roman"/>
              </a:rPr>
              <a:t>insurance,  </a:t>
            </a:r>
            <a:r>
              <a:rPr sz="2000" spc="15" dirty="0">
                <a:latin typeface="Times New Roman"/>
                <a:cs typeface="Times New Roman"/>
              </a:rPr>
              <a:t>theatre, </a:t>
            </a:r>
            <a:r>
              <a:rPr sz="2000" spc="-45" dirty="0">
                <a:latin typeface="Times New Roman"/>
                <a:cs typeface="Times New Roman"/>
              </a:rPr>
              <a:t>fashion,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-15" dirty="0">
                <a:latin typeface="Times New Roman"/>
                <a:cs typeface="Times New Roman"/>
              </a:rPr>
              <a:t>the </a:t>
            </a:r>
            <a:r>
              <a:rPr sz="2000" spc="25" dirty="0">
                <a:latin typeface="Times New Roman"/>
                <a:cs typeface="Times New Roman"/>
              </a:rPr>
              <a:t>arts </a:t>
            </a:r>
            <a:r>
              <a:rPr sz="2000" spc="-125" dirty="0">
                <a:latin typeface="Times New Roman"/>
                <a:cs typeface="Times New Roman"/>
              </a:rPr>
              <a:t>in </a:t>
            </a:r>
            <a:r>
              <a:rPr sz="2000" spc="-15" dirty="0">
                <a:latin typeface="Times New Roman"/>
                <a:cs typeface="Times New Roman"/>
              </a:rPr>
              <a:t>the  </a:t>
            </a:r>
            <a:r>
              <a:rPr sz="2000" spc="-45" dirty="0">
                <a:latin typeface="Times New Roman"/>
                <a:cs typeface="Times New Roman"/>
              </a:rPr>
              <a:t>United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States.</a:t>
            </a:r>
          </a:p>
        </p:txBody>
      </p:sp>
      <p:sp>
        <p:nvSpPr>
          <p:cNvPr id="6" name="object 6"/>
          <p:cNvSpPr/>
          <p:nvPr/>
        </p:nvSpPr>
        <p:spPr>
          <a:xfrm>
            <a:off x="5917691" y="1975104"/>
            <a:ext cx="3678936" cy="4111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36972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9596" y="1348740"/>
            <a:ext cx="2862072" cy="281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14444" y="1484376"/>
            <a:ext cx="222504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6488" y="1348740"/>
            <a:ext cx="4472940" cy="281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893872"/>
            <a:ext cx="7692390" cy="33909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highly</a:t>
            </a:r>
            <a:r>
              <a:rPr sz="2400" spc="-1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competitive</a:t>
            </a:r>
            <a:endParaRPr sz="2400" dirty="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Highly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developed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cost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doing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also one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highest</a:t>
            </a:r>
            <a:endParaRPr sz="2400" dirty="0">
              <a:latin typeface="Times New Roman"/>
              <a:cs typeface="Times New Roman"/>
            </a:endParaRPr>
          </a:p>
          <a:p>
            <a:pPr marL="286385" marR="48069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venture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or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expansion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needs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analysed 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carefully</a:t>
            </a:r>
            <a:endParaRPr sz="24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One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should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strategically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targeting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inorder to</a:t>
            </a:r>
            <a:r>
              <a:rPr sz="2400" spc="55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</a:t>
            </a:r>
            <a:endParaRPr sz="2400" dirty="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580"/>
              </a:spcBef>
            </a:pPr>
            <a:r>
              <a:rPr sz="2400" spc="-165" dirty="0">
                <a:solidFill>
                  <a:srgbClr val="DFE6CF"/>
                </a:solidFill>
                <a:latin typeface="Times New Roman"/>
                <a:cs typeface="Times New Roman"/>
              </a:rPr>
              <a:t>-This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help </a:t>
            </a:r>
            <a:r>
              <a:rPr sz="2400" spc="-16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reduction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risk.</a:t>
            </a:r>
            <a:endParaRPr sz="2400" dirty="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575"/>
              </a:spcBef>
            </a:pP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-The </a:t>
            </a: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Return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2400" spc="-95" dirty="0">
                <a:solidFill>
                  <a:srgbClr val="DFE6CF"/>
                </a:solidFill>
                <a:latin typeface="Times New Roman"/>
                <a:cs typeface="Times New Roman"/>
              </a:rPr>
              <a:t>Investment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400" spc="110" dirty="0">
                <a:solidFill>
                  <a:srgbClr val="DFE6CF"/>
                </a:solidFill>
                <a:latin typeface="Times New Roman"/>
                <a:cs typeface="Times New Roman"/>
              </a:rPr>
              <a:t>be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reasonable.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9296" y="1301496"/>
            <a:ext cx="3208020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7084" y="1301496"/>
            <a:ext cx="1549908" cy="315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54" y="1912141"/>
            <a:ext cx="8025130" cy="44761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40005">
              <a:lnSpc>
                <a:spcPct val="80000"/>
              </a:lnSpc>
              <a:spcBef>
                <a:spcPts val="585"/>
              </a:spcBef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its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excellent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cuisine. It's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culture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includes 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an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array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international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cuisines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influenced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by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city's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immigrant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history.</a:t>
            </a:r>
            <a:endParaRPr sz="2000">
              <a:latin typeface="Times New Roman"/>
              <a:cs typeface="Times New Roman"/>
            </a:endParaRPr>
          </a:p>
          <a:p>
            <a:pPr marL="287020" marR="191770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Central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Eastern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European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immigrants,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especially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Jewish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bagels,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cheesecake,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hot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dogs,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knishes,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000" spc="2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delicatessens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Italian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75" dirty="0">
                <a:solidFill>
                  <a:srgbClr val="DFE6CF"/>
                </a:solidFill>
                <a:latin typeface="Times New Roman"/>
                <a:cs typeface="Times New Roman"/>
              </a:rPr>
              <a:t>York-style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pizza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Italian</a:t>
            </a:r>
            <a:r>
              <a:rPr sz="2000" spc="3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Jewish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Irish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pastrami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corned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80" dirty="0">
                <a:solidFill>
                  <a:srgbClr val="DFE6CF"/>
                </a:solidFill>
                <a:latin typeface="Times New Roman"/>
                <a:cs typeface="Times New Roman"/>
              </a:rPr>
              <a:t>beef</a:t>
            </a:r>
            <a:endParaRPr sz="2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Chinese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other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Asian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restaurants,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sandwich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joints,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trattorias,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diners,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coffeehouses </a:t>
            </a:r>
            <a:r>
              <a:rPr sz="2000" spc="11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ubiquitous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throughout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Mobile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vendors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Some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4,000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licensed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by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000" spc="229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endParaRPr sz="2000">
              <a:latin typeface="Times New Roman"/>
              <a:cs typeface="Times New Roman"/>
            </a:endParaRPr>
          </a:p>
          <a:p>
            <a:pPr marL="287020" marR="26670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Middle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Eastern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foods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such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falafel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kebabs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examples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modern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street</a:t>
            </a:r>
            <a:r>
              <a:rPr sz="2000" spc="-19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food</a:t>
            </a:r>
            <a:endParaRPr sz="2000">
              <a:latin typeface="Times New Roman"/>
              <a:cs typeface="Times New Roman"/>
            </a:endParaRPr>
          </a:p>
          <a:p>
            <a:pPr marL="287020" marR="40005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fine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dining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Michelin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starred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restaurants.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home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"nearly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one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thousand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finest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diverse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haute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restaurants 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world",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according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Michelin.</a:t>
            </a:r>
            <a:endParaRPr sz="2000">
              <a:latin typeface="Times New Roman"/>
              <a:cs typeface="Times New Roman"/>
            </a:endParaRPr>
          </a:p>
          <a:p>
            <a:pPr marL="287020" marR="120014" indent="-274320">
              <a:lnSpc>
                <a:spcPct val="80000"/>
              </a:lnSpc>
              <a:spcBef>
                <a:spcPts val="49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evident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survive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such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competitive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very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important 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strategically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plan.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7232" y="861060"/>
            <a:ext cx="6208776" cy="281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4492" y="1348740"/>
            <a:ext cx="4334256" cy="281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8625" y="2241302"/>
            <a:ext cx="7620634" cy="38563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9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200" spc="1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Population</a:t>
            </a:r>
            <a:endParaRPr sz="22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2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Demographics</a:t>
            </a:r>
            <a:endParaRPr sz="2200" dirty="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80000"/>
              </a:lnSpc>
              <a:spcBef>
                <a:spcPts val="52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there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2200" spc="-40" dirty="0">
                <a:solidFill>
                  <a:srgbClr val="DFE6CF"/>
                </a:solidFill>
                <a:latin typeface="Times New Roman"/>
                <a:cs typeface="Times New Roman"/>
              </a:rPr>
              <a:t>Farmers Markets,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Wholesale </a:t>
            </a:r>
            <a:r>
              <a:rPr sz="22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etc </a:t>
            </a:r>
            <a:r>
              <a:rPr sz="2200" spc="30" dirty="0">
                <a:solidFill>
                  <a:srgbClr val="DFE6CF"/>
                </a:solidFill>
                <a:latin typeface="Times New Roman"/>
                <a:cs typeface="Times New Roman"/>
              </a:rPr>
              <a:t>nearby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so 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200" spc="-25" dirty="0">
                <a:solidFill>
                  <a:srgbClr val="DFE6CF"/>
                </a:solidFill>
                <a:latin typeface="Times New Roman"/>
                <a:cs typeface="Times New Roman"/>
              </a:rPr>
              <a:t>ingredients </a:t>
            </a: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200" spc="110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purchased </a:t>
            </a:r>
            <a:r>
              <a:rPr sz="2200" spc="-35" dirty="0">
                <a:solidFill>
                  <a:srgbClr val="DFE6CF"/>
                </a:solidFill>
                <a:latin typeface="Times New Roman"/>
                <a:cs typeface="Times New Roman"/>
              </a:rPr>
              <a:t>fresh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maintain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quality 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200" spc="5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DFE6CF"/>
                </a:solidFill>
                <a:latin typeface="Times New Roman"/>
                <a:cs typeface="Times New Roman"/>
              </a:rPr>
              <a:t>cost?</a:t>
            </a:r>
            <a:endParaRPr sz="2200" dirty="0">
              <a:latin typeface="Times New Roman"/>
              <a:cs typeface="Times New Roman"/>
            </a:endParaRPr>
          </a:p>
          <a:p>
            <a:pPr marL="286385" marR="352425" indent="-273685">
              <a:lnSpc>
                <a:spcPts val="2110"/>
              </a:lnSpc>
              <a:spcBef>
                <a:spcPts val="5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there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200" spc="-85" dirty="0">
                <a:solidFill>
                  <a:srgbClr val="DFE6CF"/>
                </a:solidFill>
                <a:latin typeface="Times New Roman"/>
                <a:cs typeface="Times New Roman"/>
              </a:rPr>
              <a:t>like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Gyms, </a:t>
            </a: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Entertainmnet </a:t>
            </a: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zones, Parks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etc  </a:t>
            </a:r>
            <a:r>
              <a:rPr sz="2200" spc="35" dirty="0">
                <a:solidFill>
                  <a:srgbClr val="DFE6CF"/>
                </a:solidFill>
                <a:latin typeface="Times New Roman"/>
                <a:cs typeface="Times New Roman"/>
              </a:rPr>
              <a:t>nearby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where floating population </a:t>
            </a:r>
            <a:r>
              <a:rPr sz="2200" spc="-13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</a:t>
            </a:r>
            <a:r>
              <a:rPr sz="2200" spc="9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etc</a:t>
            </a:r>
            <a:endParaRPr sz="22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Who </a:t>
            </a:r>
            <a:r>
              <a:rPr sz="2200" spc="11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competitors </a:t>
            </a:r>
            <a:r>
              <a:rPr sz="2200" spc="-14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that</a:t>
            </a:r>
            <a:r>
              <a:rPr sz="2200" spc="1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location?</a:t>
            </a:r>
            <a:endParaRPr sz="22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00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200" spc="15" dirty="0">
                <a:solidFill>
                  <a:srgbClr val="DFE6CF"/>
                </a:solidFill>
                <a:latin typeface="Times New Roman"/>
                <a:cs typeface="Times New Roman"/>
              </a:rPr>
              <a:t>served </a:t>
            </a:r>
            <a:r>
              <a:rPr sz="2200" spc="484" dirty="0">
                <a:solidFill>
                  <a:srgbClr val="DFE6CF"/>
                </a:solidFill>
                <a:latin typeface="Times New Roman"/>
                <a:cs typeface="Times New Roman"/>
              </a:rPr>
              <a:t>/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Menu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200" spc="1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DFE6CF"/>
                </a:solidFill>
                <a:latin typeface="Times New Roman"/>
                <a:cs typeface="Times New Roman"/>
              </a:rPr>
              <a:t>competitors</a:t>
            </a:r>
            <a:endParaRPr sz="22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Segmentation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200" spc="2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DFE6CF"/>
                </a:solidFill>
                <a:latin typeface="Times New Roman"/>
                <a:cs typeface="Times New Roman"/>
              </a:rPr>
              <a:t>Borough</a:t>
            </a:r>
            <a:endParaRPr sz="22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30" dirty="0">
                <a:solidFill>
                  <a:srgbClr val="DFE6CF"/>
                </a:solidFill>
                <a:latin typeface="Times New Roman"/>
                <a:cs typeface="Times New Roman"/>
              </a:rPr>
              <a:t>Untapped</a:t>
            </a:r>
            <a:r>
              <a:rPr sz="2200" spc="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DFE6CF"/>
                </a:solidFill>
                <a:latin typeface="Times New Roman"/>
                <a:cs typeface="Times New Roman"/>
              </a:rPr>
              <a:t>markets</a:t>
            </a:r>
            <a:endParaRPr sz="2200" dirty="0">
              <a:latin typeface="Times New Roman"/>
              <a:cs typeface="Times New Roman"/>
            </a:endParaRPr>
          </a:p>
          <a:p>
            <a:pPr marL="286385" marR="4876165" indent="-273685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40" dirty="0">
                <a:solidFill>
                  <a:srgbClr val="DFE6CF"/>
                </a:solidFill>
                <a:latin typeface="Times New Roman"/>
                <a:cs typeface="Times New Roman"/>
              </a:rPr>
              <a:t>Saturated </a:t>
            </a:r>
            <a:r>
              <a:rPr sz="22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200" spc="-10" dirty="0" err="1">
                <a:solidFill>
                  <a:srgbClr val="DFE6CF"/>
                </a:solidFill>
                <a:latin typeface="Times New Roman"/>
                <a:cs typeface="Times New Roman"/>
              </a:rPr>
              <a:t>etc</a:t>
            </a:r>
            <a:endParaRPr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1301496"/>
            <a:ext cx="3831336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14259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8"/>
                </a:moveTo>
                <a:lnTo>
                  <a:pt x="41148" y="284988"/>
                </a:lnTo>
                <a:lnTo>
                  <a:pt x="41148" y="51816"/>
                </a:lnTo>
                <a:lnTo>
                  <a:pt x="0" y="51816"/>
                </a:lnTo>
                <a:lnTo>
                  <a:pt x="10668" y="0"/>
                </a:lnTo>
                <a:lnTo>
                  <a:pt x="103632" y="0"/>
                </a:lnTo>
                <a:lnTo>
                  <a:pt x="103632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6640" y="1315212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80"/>
                </a:moveTo>
                <a:lnTo>
                  <a:pt x="44196" y="297180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80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68561"/>
            <a:ext cx="8043545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5" dirty="0">
                <a:latin typeface="Times New Roman"/>
                <a:cs typeface="Times New Roman"/>
              </a:rPr>
              <a:t>Data </a:t>
            </a:r>
            <a:r>
              <a:rPr sz="2000" spc="60" dirty="0">
                <a:latin typeface="Times New Roman"/>
                <a:cs typeface="Times New Roman"/>
              </a:rPr>
              <a:t>1 </a:t>
            </a:r>
            <a:r>
              <a:rPr sz="2000" spc="-140" dirty="0">
                <a:latin typeface="Times New Roman"/>
                <a:cs typeface="Times New Roman"/>
              </a:rPr>
              <a:t>: </a:t>
            </a:r>
            <a:r>
              <a:rPr sz="2000" spc="-5" dirty="0">
                <a:latin typeface="Times New Roman"/>
                <a:cs typeface="Times New Roman"/>
              </a:rPr>
              <a:t>Neighborhood </a:t>
            </a:r>
            <a:r>
              <a:rPr sz="2000" spc="-15" dirty="0">
                <a:latin typeface="Times New Roman"/>
                <a:cs typeface="Times New Roman"/>
              </a:rPr>
              <a:t>has </a:t>
            </a:r>
            <a:r>
              <a:rPr sz="2000" spc="215" dirty="0">
                <a:latin typeface="Times New Roman"/>
                <a:cs typeface="Times New Roman"/>
              </a:rPr>
              <a:t>a </a:t>
            </a:r>
            <a:r>
              <a:rPr sz="2000" spc="10" dirty="0">
                <a:latin typeface="Times New Roman"/>
                <a:cs typeface="Times New Roman"/>
              </a:rPr>
              <a:t>total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100" dirty="0">
                <a:latin typeface="Times New Roman"/>
                <a:cs typeface="Times New Roman"/>
              </a:rPr>
              <a:t>5 </a:t>
            </a:r>
            <a:r>
              <a:rPr sz="2000" spc="-25" dirty="0">
                <a:latin typeface="Times New Roman"/>
                <a:cs typeface="Times New Roman"/>
              </a:rPr>
              <a:t>boroughs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100" dirty="0">
                <a:latin typeface="Times New Roman"/>
                <a:cs typeface="Times New Roman"/>
              </a:rPr>
              <a:t>306 </a:t>
            </a:r>
            <a:r>
              <a:rPr sz="2000" spc="-20" dirty="0">
                <a:latin typeface="Times New Roman"/>
                <a:cs typeface="Times New Roman"/>
              </a:rPr>
              <a:t>neighborhoods. </a:t>
            </a:r>
            <a:r>
              <a:rPr sz="2000" spc="-180" dirty="0">
                <a:latin typeface="Times New Roman"/>
                <a:cs typeface="Times New Roman"/>
              </a:rPr>
              <a:t>In  </a:t>
            </a:r>
            <a:r>
              <a:rPr sz="2000" spc="45" dirty="0">
                <a:latin typeface="Times New Roman"/>
                <a:cs typeface="Times New Roman"/>
              </a:rPr>
              <a:t>order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25" dirty="0">
                <a:latin typeface="Times New Roman"/>
                <a:cs typeface="Times New Roman"/>
              </a:rPr>
              <a:t>segment </a:t>
            </a:r>
            <a:r>
              <a:rPr sz="2000" spc="-15" dirty="0">
                <a:latin typeface="Times New Roman"/>
                <a:cs typeface="Times New Roman"/>
              </a:rPr>
              <a:t>the neighborhoods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20" dirty="0">
                <a:latin typeface="Times New Roman"/>
                <a:cs typeface="Times New Roman"/>
              </a:rPr>
              <a:t>explore </a:t>
            </a:r>
            <a:r>
              <a:rPr sz="2000" spc="-65" dirty="0">
                <a:latin typeface="Times New Roman"/>
                <a:cs typeface="Times New Roman"/>
              </a:rPr>
              <a:t>them, </a:t>
            </a:r>
            <a:r>
              <a:rPr sz="2000" spc="-20" dirty="0">
                <a:latin typeface="Times New Roman"/>
                <a:cs typeface="Times New Roman"/>
              </a:rPr>
              <a:t>we </a:t>
            </a:r>
            <a:r>
              <a:rPr sz="2000" spc="-114" dirty="0">
                <a:latin typeface="Times New Roman"/>
                <a:cs typeface="Times New Roman"/>
              </a:rPr>
              <a:t>will </a:t>
            </a:r>
            <a:r>
              <a:rPr sz="2000" spc="-25" dirty="0">
                <a:latin typeface="Times New Roman"/>
                <a:cs typeface="Times New Roman"/>
              </a:rPr>
              <a:t>essentially  </a:t>
            </a:r>
            <a:r>
              <a:rPr sz="2000" spc="50" dirty="0">
                <a:latin typeface="Times New Roman"/>
                <a:cs typeface="Times New Roman"/>
              </a:rPr>
              <a:t>need </a:t>
            </a:r>
            <a:r>
              <a:rPr sz="2000" spc="215" dirty="0">
                <a:latin typeface="Times New Roman"/>
                <a:cs typeface="Times New Roman"/>
              </a:rPr>
              <a:t>a </a:t>
            </a:r>
            <a:r>
              <a:rPr sz="2000" spc="70" dirty="0">
                <a:latin typeface="Times New Roman"/>
                <a:cs typeface="Times New Roman"/>
              </a:rPr>
              <a:t>dataset </a:t>
            </a:r>
            <a:r>
              <a:rPr sz="2000" spc="15" dirty="0">
                <a:latin typeface="Times New Roman"/>
                <a:cs typeface="Times New Roman"/>
              </a:rPr>
              <a:t>that </a:t>
            </a:r>
            <a:r>
              <a:rPr sz="2000" spc="-50" dirty="0">
                <a:latin typeface="Times New Roman"/>
                <a:cs typeface="Times New Roman"/>
              </a:rPr>
              <a:t>contains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100" dirty="0">
                <a:latin typeface="Times New Roman"/>
                <a:cs typeface="Times New Roman"/>
              </a:rPr>
              <a:t>5 </a:t>
            </a:r>
            <a:r>
              <a:rPr sz="2000" spc="-25" dirty="0">
                <a:latin typeface="Times New Roman"/>
                <a:cs typeface="Times New Roman"/>
              </a:rPr>
              <a:t>boroughs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-15" dirty="0">
                <a:latin typeface="Times New Roman"/>
                <a:cs typeface="Times New Roman"/>
              </a:rPr>
              <a:t>the neighborhoods </a:t>
            </a:r>
            <a:r>
              <a:rPr sz="2000" spc="15" dirty="0">
                <a:latin typeface="Times New Roman"/>
                <a:cs typeface="Times New Roman"/>
              </a:rPr>
              <a:t>that  </a:t>
            </a:r>
            <a:r>
              <a:rPr sz="2000" spc="-40" dirty="0">
                <a:latin typeface="Times New Roman"/>
                <a:cs typeface="Times New Roman"/>
              </a:rPr>
              <a:t>exist </a:t>
            </a:r>
            <a:r>
              <a:rPr sz="2000" spc="-125" dirty="0">
                <a:latin typeface="Times New Roman"/>
                <a:cs typeface="Times New Roman"/>
              </a:rPr>
              <a:t>in </a:t>
            </a:r>
            <a:r>
              <a:rPr sz="2000" spc="40" dirty="0">
                <a:latin typeface="Times New Roman"/>
                <a:cs typeface="Times New Roman"/>
              </a:rPr>
              <a:t>each </a:t>
            </a:r>
            <a:r>
              <a:rPr sz="2000" spc="-10" dirty="0">
                <a:latin typeface="Times New Roman"/>
                <a:cs typeface="Times New Roman"/>
              </a:rPr>
              <a:t>borough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-70" dirty="0">
                <a:latin typeface="Times New Roman"/>
                <a:cs typeface="Times New Roman"/>
              </a:rPr>
              <a:t>well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5" dirty="0">
                <a:latin typeface="Times New Roman"/>
                <a:cs typeface="Times New Roman"/>
              </a:rPr>
              <a:t>latitude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-20" dirty="0">
                <a:latin typeface="Times New Roman"/>
                <a:cs typeface="Times New Roman"/>
              </a:rPr>
              <a:t>longitude </a:t>
            </a:r>
            <a:r>
              <a:rPr sz="2000" spc="-5" dirty="0">
                <a:latin typeface="Times New Roman"/>
                <a:cs typeface="Times New Roman"/>
              </a:rPr>
              <a:t>coordinates </a:t>
            </a:r>
            <a:r>
              <a:rPr sz="2000" dirty="0">
                <a:latin typeface="Times New Roman"/>
                <a:cs typeface="Times New Roman"/>
              </a:rPr>
              <a:t>of  </a:t>
            </a:r>
            <a:r>
              <a:rPr sz="2000" spc="40" dirty="0">
                <a:latin typeface="Times New Roman"/>
                <a:cs typeface="Times New Roman"/>
              </a:rPr>
              <a:t>each </a:t>
            </a:r>
            <a:r>
              <a:rPr sz="2000" spc="-10" dirty="0">
                <a:latin typeface="Times New Roman"/>
                <a:cs typeface="Times New Roman"/>
              </a:rPr>
              <a:t>neighborhood.</a:t>
            </a:r>
            <a:endParaRPr sz="2000" dirty="0">
              <a:latin typeface="Times New Roman"/>
              <a:cs typeface="Times New Roman"/>
            </a:endParaRPr>
          </a:p>
          <a:p>
            <a:pPr marL="286385" marR="1600200" indent="-273685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75" dirty="0">
                <a:latin typeface="Times New Roman"/>
                <a:cs typeface="Times New Roman"/>
              </a:rPr>
              <a:t>This </a:t>
            </a:r>
            <a:r>
              <a:rPr sz="2000" spc="75" dirty="0">
                <a:latin typeface="Times New Roman"/>
                <a:cs typeface="Times New Roman"/>
              </a:rPr>
              <a:t>dataset </a:t>
            </a:r>
            <a:r>
              <a:rPr sz="2000" spc="-50" dirty="0">
                <a:latin typeface="Times New Roman"/>
                <a:cs typeface="Times New Roman"/>
              </a:rPr>
              <a:t>exists </a:t>
            </a: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spc="55" dirty="0">
                <a:latin typeface="Times New Roman"/>
                <a:cs typeface="Times New Roman"/>
              </a:rPr>
              <a:t>free </a:t>
            </a:r>
            <a:r>
              <a:rPr sz="2000" spc="-55" dirty="0">
                <a:latin typeface="Times New Roman"/>
                <a:cs typeface="Times New Roman"/>
              </a:rPr>
              <a:t>on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web. </a:t>
            </a:r>
            <a:r>
              <a:rPr sz="2000" spc="-210" dirty="0">
                <a:latin typeface="Times New Roman"/>
                <a:cs typeface="Times New Roman"/>
              </a:rPr>
              <a:t>Link </a:t>
            </a:r>
            <a:r>
              <a:rPr sz="2000" spc="-10" dirty="0">
                <a:latin typeface="Times New Roman"/>
                <a:cs typeface="Times New Roman"/>
              </a:rPr>
              <a:t>to the </a:t>
            </a:r>
            <a:r>
              <a:rPr sz="2000" spc="70" dirty="0">
                <a:latin typeface="Times New Roman"/>
                <a:cs typeface="Times New Roman"/>
              </a:rPr>
              <a:t>dataset </a:t>
            </a:r>
            <a:r>
              <a:rPr sz="2000" spc="-114" dirty="0">
                <a:latin typeface="Times New Roman"/>
                <a:cs typeface="Times New Roman"/>
              </a:rPr>
              <a:t>is </a:t>
            </a:r>
            <a:r>
              <a:rPr sz="2000" spc="-120" dirty="0">
                <a:latin typeface="Times New Roman"/>
                <a:cs typeface="Times New Roman"/>
              </a:rPr>
              <a:t>: </a:t>
            </a:r>
            <a:r>
              <a:rPr sz="2000" u="heavy" spc="-12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4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https://geo.nyu.edu/catalog/nyu_2451_34572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7332" y="4206240"/>
            <a:ext cx="4328159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1306068"/>
            <a:ext cx="1034796" cy="306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7680" y="1301496"/>
            <a:ext cx="2630424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85304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4"/>
                </a:moveTo>
                <a:lnTo>
                  <a:pt x="3048" y="291084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4"/>
                </a:lnTo>
                <a:lnTo>
                  <a:pt x="201168" y="237744"/>
                </a:lnTo>
                <a:lnTo>
                  <a:pt x="201168" y="291084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9207" y="1307592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20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2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4"/>
                </a:lnTo>
                <a:lnTo>
                  <a:pt x="126492" y="237744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2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2"/>
                </a:lnTo>
                <a:lnTo>
                  <a:pt x="23349" y="291084"/>
                </a:lnTo>
                <a:lnTo>
                  <a:pt x="9144" y="291084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4"/>
                </a:lnTo>
                <a:lnTo>
                  <a:pt x="141224" y="237744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4"/>
                </a:lnTo>
                <a:lnTo>
                  <a:pt x="211836" y="237744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4"/>
                </a:lnTo>
                <a:lnTo>
                  <a:pt x="207264" y="291084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4"/>
                </a:lnTo>
                <a:lnTo>
                  <a:pt x="23349" y="291084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4"/>
                </a:lnTo>
                <a:lnTo>
                  <a:pt x="201168" y="291084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4"/>
                </a:lnTo>
                <a:lnTo>
                  <a:pt x="214884" y="291084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170" y="1908239"/>
            <a:ext cx="8008620" cy="23418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5" dirty="0">
                <a:latin typeface="Times New Roman"/>
                <a:cs typeface="Times New Roman"/>
              </a:rPr>
              <a:t>Data </a:t>
            </a:r>
            <a:r>
              <a:rPr sz="2000" spc="60" dirty="0">
                <a:latin typeface="Times New Roman"/>
                <a:cs typeface="Times New Roman"/>
              </a:rPr>
              <a:t>2 </a:t>
            </a:r>
            <a:r>
              <a:rPr sz="2000" spc="-140" dirty="0">
                <a:latin typeface="Times New Roman"/>
                <a:cs typeface="Times New Roman"/>
              </a:rPr>
              <a:t>: </a:t>
            </a:r>
            <a:r>
              <a:rPr sz="2000" spc="-35" dirty="0">
                <a:latin typeface="Times New Roman"/>
                <a:cs typeface="Times New Roman"/>
              </a:rPr>
              <a:t>Farmers </a:t>
            </a:r>
            <a:r>
              <a:rPr sz="2000" spc="-25" dirty="0">
                <a:latin typeface="Times New Roman"/>
                <a:cs typeface="Times New Roman"/>
              </a:rPr>
              <a:t>Markets </a:t>
            </a:r>
            <a:r>
              <a:rPr sz="2000" spc="125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-</a:t>
            </a:r>
          </a:p>
          <a:p>
            <a:pPr marL="286385" marR="518159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u="heavy" spc="-12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000" u="heavy" spc="-1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tt</a:t>
            </a:r>
            <a:r>
              <a:rPr sz="2000" u="heavy" spc="9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000" u="heavy" spc="-1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-12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000" u="heavy" spc="46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4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9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spc="229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1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6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2000" u="heavy" spc="-13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2000" u="heavy" spc="-10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000" u="heavy" spc="-1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-8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000" u="heavy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000" u="heavy" spc="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000" u="heavy" spc="-14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000" u="heavy" spc="6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w</a:t>
            </a:r>
            <a:r>
              <a:rPr sz="2000" u="heavy" spc="-6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000" u="heavy" spc="2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000" u="heavy" spc="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12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k</a:t>
            </a:r>
            <a:r>
              <a:rPr sz="2000" u="heavy" spc="-6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2000" u="heavy" spc="-14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2000" u="heavy" spc="-10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44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9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spc="1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2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1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4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-2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spc="9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000" u="heavy" spc="-2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000" u="heavy" spc="-26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000" u="heavy" spc="-2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000" u="heavy" spc="-27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000" u="heavy" spc="2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5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24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000" u="heavy" spc="1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1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000" u="heavy" spc="-24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000" u="heavy" spc="2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3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16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k</a:t>
            </a:r>
            <a:r>
              <a:rPr sz="2000" u="heavy" spc="9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-12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-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000" u="heavy" spc="21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2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000" u="heavy" spc="9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u="heavy" spc="-20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Food-Boxes/8vwk-6iz2</a:t>
            </a:r>
            <a:endParaRPr sz="2000" dirty="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35" dirty="0">
                <a:latin typeface="Times New Roman"/>
                <a:cs typeface="Times New Roman"/>
              </a:rPr>
              <a:t>A </a:t>
            </a:r>
            <a:r>
              <a:rPr sz="2000" spc="-35" dirty="0">
                <a:latin typeface="Times New Roman"/>
                <a:cs typeface="Times New Roman"/>
              </a:rPr>
              <a:t>farmers' </a:t>
            </a:r>
            <a:r>
              <a:rPr sz="2000" spc="-50" dirty="0">
                <a:latin typeface="Times New Roman"/>
                <a:cs typeface="Times New Roman"/>
              </a:rPr>
              <a:t>market </a:t>
            </a:r>
            <a:r>
              <a:rPr sz="2000" spc="-114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often </a:t>
            </a:r>
            <a:r>
              <a:rPr sz="2000" spc="25" dirty="0">
                <a:latin typeface="Times New Roman"/>
                <a:cs typeface="Times New Roman"/>
              </a:rPr>
              <a:t>defined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215" dirty="0">
                <a:latin typeface="Times New Roman"/>
                <a:cs typeface="Times New Roman"/>
              </a:rPr>
              <a:t>a </a:t>
            </a:r>
            <a:r>
              <a:rPr sz="2000" spc="-50" dirty="0">
                <a:latin typeface="Times New Roman"/>
                <a:cs typeface="Times New Roman"/>
              </a:rPr>
              <a:t>public </a:t>
            </a:r>
            <a:r>
              <a:rPr sz="2000" spc="-30" dirty="0">
                <a:latin typeface="Times New Roman"/>
                <a:cs typeface="Times New Roman"/>
              </a:rPr>
              <a:t>site </a:t>
            </a:r>
            <a:r>
              <a:rPr sz="2000" spc="-5" dirty="0">
                <a:latin typeface="Times New Roman"/>
                <a:cs typeface="Times New Roman"/>
              </a:rPr>
              <a:t>used </a:t>
            </a:r>
            <a:r>
              <a:rPr sz="2000" spc="10" dirty="0">
                <a:latin typeface="Times New Roman"/>
                <a:cs typeface="Times New Roman"/>
              </a:rPr>
              <a:t>by </a:t>
            </a:r>
            <a:r>
              <a:rPr sz="2000" spc="-55" dirty="0">
                <a:latin typeface="Times New Roman"/>
                <a:cs typeface="Times New Roman"/>
              </a:rPr>
              <a:t>two </a:t>
            </a:r>
            <a:r>
              <a:rPr sz="2000" spc="10" dirty="0">
                <a:latin typeface="Times New Roman"/>
                <a:cs typeface="Times New Roman"/>
              </a:rPr>
              <a:t>or </a:t>
            </a:r>
            <a:r>
              <a:rPr sz="2000" spc="-30" dirty="0">
                <a:latin typeface="Times New Roman"/>
                <a:cs typeface="Times New Roman"/>
              </a:rPr>
              <a:t>more local  </a:t>
            </a:r>
            <a:r>
              <a:rPr sz="2000" dirty="0">
                <a:latin typeface="Times New Roman"/>
                <a:cs typeface="Times New Roman"/>
              </a:rPr>
              <a:t>or </a:t>
            </a:r>
            <a:r>
              <a:rPr sz="2000" spc="10" dirty="0">
                <a:latin typeface="Times New Roman"/>
                <a:cs typeface="Times New Roman"/>
              </a:rPr>
              <a:t>regional </a:t>
            </a:r>
            <a:r>
              <a:rPr sz="2000" spc="-10" dirty="0">
                <a:latin typeface="Times New Roman"/>
                <a:cs typeface="Times New Roman"/>
              </a:rPr>
              <a:t>producers for </a:t>
            </a:r>
            <a:r>
              <a:rPr sz="2000" spc="-15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direct </a:t>
            </a:r>
            <a:r>
              <a:rPr sz="2000" spc="25" dirty="0">
                <a:latin typeface="Times New Roman"/>
                <a:cs typeface="Times New Roman"/>
              </a:rPr>
              <a:t>sale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5" dirty="0">
                <a:latin typeface="Times New Roman"/>
                <a:cs typeface="Times New Roman"/>
              </a:rPr>
              <a:t>farm </a:t>
            </a:r>
            <a:r>
              <a:rPr sz="2000" spc="-30" dirty="0">
                <a:latin typeface="Times New Roman"/>
                <a:cs typeface="Times New Roman"/>
              </a:rPr>
              <a:t>products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80" dirty="0">
                <a:latin typeface="Times New Roman"/>
                <a:cs typeface="Times New Roman"/>
              </a:rPr>
              <a:t>consumers. </a:t>
            </a:r>
            <a:r>
              <a:rPr sz="2000" spc="-170" dirty="0">
                <a:latin typeface="Times New Roman"/>
                <a:cs typeface="Times New Roman"/>
              </a:rPr>
              <a:t>In  </a:t>
            </a:r>
            <a:r>
              <a:rPr sz="2000" spc="5" dirty="0">
                <a:latin typeface="Times New Roman"/>
                <a:cs typeface="Times New Roman"/>
              </a:rPr>
              <a:t>addition </a:t>
            </a:r>
            <a:r>
              <a:rPr sz="2000" spc="-10" dirty="0">
                <a:latin typeface="Times New Roman"/>
                <a:cs typeface="Times New Roman"/>
              </a:rPr>
              <a:t>to </a:t>
            </a:r>
            <a:r>
              <a:rPr sz="2000" spc="-25" dirty="0">
                <a:latin typeface="Times New Roman"/>
                <a:cs typeface="Times New Roman"/>
              </a:rPr>
              <a:t>fresh </a:t>
            </a:r>
            <a:r>
              <a:rPr sz="2000" spc="-55" dirty="0">
                <a:latin typeface="Times New Roman"/>
                <a:cs typeface="Times New Roman"/>
              </a:rPr>
              <a:t>fruits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spc="15" dirty="0">
                <a:latin typeface="Times New Roman"/>
                <a:cs typeface="Times New Roman"/>
              </a:rPr>
              <a:t>vegetables, </a:t>
            </a:r>
            <a:r>
              <a:rPr sz="2000" spc="-25" dirty="0">
                <a:latin typeface="Times New Roman"/>
                <a:cs typeface="Times New Roman"/>
              </a:rPr>
              <a:t>markets </a:t>
            </a:r>
            <a:r>
              <a:rPr sz="2000" spc="-15" dirty="0">
                <a:latin typeface="Times New Roman"/>
                <a:cs typeface="Times New Roman"/>
              </a:rPr>
              <a:t>may </a:t>
            </a:r>
            <a:r>
              <a:rPr sz="2000" spc="-60" dirty="0">
                <a:latin typeface="Times New Roman"/>
                <a:cs typeface="Times New Roman"/>
              </a:rPr>
              <a:t>sell </a:t>
            </a:r>
            <a:r>
              <a:rPr sz="2000" spc="40" dirty="0">
                <a:latin typeface="Times New Roman"/>
                <a:cs typeface="Times New Roman"/>
              </a:rPr>
              <a:t>dairy </a:t>
            </a:r>
            <a:r>
              <a:rPr sz="2000" spc="-35" dirty="0">
                <a:latin typeface="Times New Roman"/>
                <a:cs typeface="Times New Roman"/>
              </a:rPr>
              <a:t>products, </a:t>
            </a:r>
            <a:r>
              <a:rPr sz="2000" spc="-85" dirty="0">
                <a:latin typeface="Times New Roman"/>
                <a:cs typeface="Times New Roman"/>
              </a:rPr>
              <a:t>fish,  </a:t>
            </a:r>
            <a:r>
              <a:rPr sz="2000" spc="5" dirty="0">
                <a:latin typeface="Times New Roman"/>
                <a:cs typeface="Times New Roman"/>
              </a:rPr>
              <a:t>meat, </a:t>
            </a:r>
            <a:r>
              <a:rPr sz="2000" spc="70" dirty="0">
                <a:latin typeface="Times New Roman"/>
                <a:cs typeface="Times New Roman"/>
              </a:rPr>
              <a:t>baked </a:t>
            </a:r>
            <a:r>
              <a:rPr sz="2000" dirty="0">
                <a:latin typeface="Times New Roman"/>
                <a:cs typeface="Times New Roman"/>
              </a:rPr>
              <a:t>goods, </a:t>
            </a:r>
            <a:r>
              <a:rPr sz="2000" spc="6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other </a:t>
            </a:r>
            <a:r>
              <a:rPr sz="2000" spc="-95" dirty="0">
                <a:latin typeface="Times New Roman"/>
                <a:cs typeface="Times New Roman"/>
              </a:rPr>
              <a:t>minimally </a:t>
            </a:r>
            <a:r>
              <a:rPr sz="2000" spc="5" dirty="0">
                <a:latin typeface="Times New Roman"/>
                <a:cs typeface="Times New Roman"/>
              </a:rPr>
              <a:t>processed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foods.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2744" y="4494276"/>
            <a:ext cx="5916168" cy="2316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1301496"/>
            <a:ext cx="3831336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9208" y="1309116"/>
            <a:ext cx="210312" cy="30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170" y="1908239"/>
            <a:ext cx="6049645" cy="2768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spc="-25" dirty="0">
                <a:latin typeface="Times New Roman"/>
                <a:cs typeface="Times New Roman"/>
              </a:rPr>
              <a:t>Data </a:t>
            </a:r>
            <a:r>
              <a:rPr sz="2000" spc="60" dirty="0">
                <a:latin typeface="Times New Roman"/>
                <a:cs typeface="Times New Roman"/>
              </a:rPr>
              <a:t>3 </a:t>
            </a:r>
            <a:r>
              <a:rPr sz="2000" spc="-140" dirty="0">
                <a:latin typeface="Times New Roman"/>
                <a:cs typeface="Times New Roman"/>
              </a:rPr>
              <a:t>: </a:t>
            </a:r>
            <a:r>
              <a:rPr sz="2000" spc="40" dirty="0">
                <a:latin typeface="Times New Roman"/>
                <a:cs typeface="Times New Roman"/>
              </a:rPr>
              <a:t>Data </a:t>
            </a:r>
            <a:r>
              <a:rPr sz="2000" spc="-65" dirty="0">
                <a:latin typeface="Times New Roman"/>
                <a:cs typeface="Times New Roman"/>
              </a:rPr>
              <a:t>from </a:t>
            </a:r>
            <a:r>
              <a:rPr sz="2000" spc="15" dirty="0">
                <a:latin typeface="Times New Roman"/>
                <a:cs typeface="Times New Roman"/>
              </a:rPr>
              <a:t>Wikipedia </a:t>
            </a:r>
            <a:r>
              <a:rPr sz="2000" spc="75" dirty="0">
                <a:latin typeface="Times New Roman"/>
                <a:cs typeface="Times New Roman"/>
              </a:rPr>
              <a:t>pages </a:t>
            </a:r>
            <a:r>
              <a:rPr sz="2000" spc="50" dirty="0">
                <a:latin typeface="Times New Roman"/>
                <a:cs typeface="Times New Roman"/>
              </a:rPr>
              <a:t>as </a:t>
            </a:r>
            <a:r>
              <a:rPr sz="2000" spc="-40" dirty="0">
                <a:latin typeface="Times New Roman"/>
                <a:cs typeface="Times New Roman"/>
              </a:rPr>
              <a:t>given </a:t>
            </a:r>
            <a:r>
              <a:rPr sz="2000" spc="-15" dirty="0">
                <a:latin typeface="Times New Roman"/>
                <a:cs typeface="Times New Roman"/>
              </a:rPr>
              <a:t>below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20" dirty="0">
                <a:latin typeface="Times New Roman"/>
                <a:cs typeface="Times New Roman"/>
              </a:rPr>
              <a:t>: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50" dirty="0">
                <a:latin typeface="Times New Roman"/>
                <a:cs typeface="Times New Roman"/>
              </a:rPr>
              <a:t>New </a:t>
            </a:r>
            <a:r>
              <a:rPr sz="2000" spc="-145" dirty="0">
                <a:latin typeface="Times New Roman"/>
                <a:cs typeface="Times New Roman"/>
              </a:rPr>
              <a:t>York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Population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50" dirty="0">
                <a:latin typeface="Times New Roman"/>
                <a:cs typeface="Times New Roman"/>
              </a:rPr>
              <a:t>New </a:t>
            </a:r>
            <a:r>
              <a:rPr sz="2000" spc="-145" dirty="0">
                <a:latin typeface="Times New Roman"/>
                <a:cs typeface="Times New Roman"/>
              </a:rPr>
              <a:t>York </a:t>
            </a:r>
            <a:r>
              <a:rPr sz="2000" spc="-65" dirty="0">
                <a:latin typeface="Times New Roman"/>
                <a:cs typeface="Times New Roman"/>
              </a:rPr>
              <a:t>City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Demographics</a:t>
            </a: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85" dirty="0">
                <a:latin typeface="Times New Roman"/>
                <a:cs typeface="Times New Roman"/>
              </a:rPr>
              <a:t>Cuisine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0" dirty="0">
                <a:latin typeface="Times New Roman"/>
                <a:cs typeface="Times New Roman"/>
              </a:rPr>
              <a:t>New </a:t>
            </a:r>
            <a:r>
              <a:rPr sz="2000" spc="-145" dirty="0">
                <a:latin typeface="Times New Roman"/>
                <a:cs typeface="Times New Roman"/>
              </a:rPr>
              <a:t>York </a:t>
            </a:r>
            <a:r>
              <a:rPr sz="2000" spc="-65" dirty="0">
                <a:latin typeface="Times New Roman"/>
                <a:cs typeface="Times New Roman"/>
              </a:rPr>
              <a:t>city </a:t>
            </a:r>
            <a:r>
              <a:rPr sz="2000" u="heavy" spc="-65" dirty="0"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https://en.wikipedia.org/wiki/New_York_City</a:t>
            </a: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u="heavy" spc="-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https://en.wikipedia.org/wiki/Economy_of_New_York_City </a:t>
            </a:r>
            <a:r>
              <a:rPr sz="2000" spc="-2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https://en.wikipedia.org/wiki/Portal:New_York_City </a:t>
            </a:r>
            <a:r>
              <a:rPr sz="2000" spc="-1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https://en.wikipedia.org/wiki/Cuisine_of_New_York_City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2655" y="4855464"/>
            <a:ext cx="4764024" cy="1955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</TotalTime>
  <Words>1491</Words>
  <Application>Microsoft Office PowerPoint</Application>
  <PresentationFormat>Custom</PresentationFormat>
  <Paragraphs>130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Century Gothic</vt:lpstr>
      <vt:lpstr>Times New Roman</vt:lpstr>
      <vt:lpstr>Wingdings 3</vt:lpstr>
      <vt:lpstr>Wisp</vt:lpstr>
      <vt:lpstr>ABCompany Limited  BY: Hrishita Goyal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Brooklyn and Manhattan Venues</vt:lpstr>
      <vt:lpstr>Brooklyn and Manhattan Venues Visualization : Generated the  below Brooklyn and Manhattan Venues Visualization. The  "BM_venues" dataframe has 9708 venues and 397 unique venue  types.</vt:lpstr>
      <vt:lpstr>Bronx, Queens and Staten Island Venues </vt:lpstr>
      <vt:lpstr>Bronx, Queens and Staten Island Venues Visualization : The  "BQS_venues" dataframe has 10805 venues and 387 unique  venue types.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Battle of Neighborhoods-Presentation.pptx</dc:title>
  <dc:creator>DELL</dc:creator>
  <cp:lastModifiedBy>Hrishita Goyal</cp:lastModifiedBy>
  <cp:revision>3</cp:revision>
  <dcterms:created xsi:type="dcterms:W3CDTF">2019-09-02T20:06:23Z</dcterms:created>
  <dcterms:modified xsi:type="dcterms:W3CDTF">2019-09-02T20:28:23Z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2018-12-21T00:00:00Z</vt:filetime>
  </property>
  <property fmtid="{D5CDD505-2E9C-101B-9397-08002B2CF9AE}" pid="3" name="LastSaved">
    <vt:filetime>2019-09-02T00:00:00Z</vt:filetime>
  </property>
</Properties>
</file>